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2F5597"/>
    <a:srgbClr val="B4C7E7"/>
    <a:srgbClr val="B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ACA48-62FF-4338-A5D0-E8F4514F7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703F2D-87F8-475D-918E-350115363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7AAA29-3560-405D-ACA1-619B822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9C682C-E6C1-4928-A12F-F248CEE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D8382A-0E86-436C-A270-F8B19D2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C3AB1-7579-4F43-A98E-7ABCE34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5919AC-BAFA-49B1-B42E-55C646B2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9091F7-7127-4B25-9CD8-E5A75044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9D2BE3-5882-4D26-9020-72C6992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00B757-5A3D-444F-B682-D34A8D3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7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166F6C-F1E5-4A93-86E7-9B5233E2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BA0096-A0FE-48C9-ACC0-5754206D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2EC26-ACDD-410A-B421-BEB44985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A3B3A4-F100-4B75-AB57-57CF363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39C3B6-09FC-454A-B720-4127F026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00E81-9C95-4161-B2B1-C43E992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87E450-4026-4872-BB26-1C263E2D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9734F1-FD03-4E41-94A8-A89C5AE6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A7933A-7A2B-46C7-90D8-C281FED3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6B2724-885B-4756-AE82-0ECD827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58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A978E-FF04-4382-90C7-F2DE2B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DF9FED-AD8C-459D-A403-9E52164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EE59F3-4A4D-4330-A6DD-5B83452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7DACDD-A441-403D-B1C7-B6C5BAA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E23FCB-4405-42E0-AF51-471DDC9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04F00-E754-4FD2-83CF-F1CF3A8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868B15-69A7-48E9-A178-1BDFD3E6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20EA9E6-C5DE-4A93-B5FC-9BC67BA3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9181B9-AB29-4249-A638-85E4A4CD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C2A573-25B4-4B04-80DB-DD11322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0EC52F-3E68-455D-895D-087E33B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0B238-10F0-4F7C-98E3-86A865E7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46F3A1-21B2-4320-BB8A-13A6F8F3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93698E-E574-4576-8ABA-1AFAD881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A25F9A-7EC3-40F1-B6F0-FE51F607B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4AB74E-9FB4-46F8-B25F-3B870559D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5DDC15-3476-46A0-B76E-DF9DD2A4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619231-8188-4988-9744-77D3CBE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9B2057-D77F-48EA-94EE-B74DEE24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86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8DEBC-9F18-4AF5-B8C6-2E7C6C2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17E1478-2606-462E-88B5-48E30A09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43213F5-C125-4B49-81DB-07C5F9E0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C774F65-9560-4D25-A30B-4970E5E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238BC1-FE42-40DA-99D4-0A9E945F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34E684A-DB8E-4D84-A93A-8F32A09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077441-3409-4991-995B-D3901912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67337-CDEF-40D2-A565-9CB2223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74A9DF-70A2-4626-B5D2-0988E39F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DD57BA-E039-4F9C-8A2F-507768A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CD3192-6823-4AD6-A620-06D8669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20EA3D-71CF-40A5-ABD5-ED9BD1DB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11F53C-D75C-44F5-8ADF-AB74FC9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03921-DAC4-4D77-A51B-5FCFE718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EE5282-208F-4B41-9435-A6CD589EA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2C324A-0679-474A-9028-DE784AEC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F4AB8E-F14B-48B9-99C1-3161927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E49DB6-8DB1-425B-89D8-503D5C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AB51AB-9A5E-4674-97F7-641F7BD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4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194D92-3B60-4DA3-8C5E-2594B03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90C9A0-122A-4C19-8BAB-FCD8690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C307D-D9EF-4143-A017-06866408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C9E8-BF3D-497F-A3C0-C38F6B09971F}" type="datetimeFigureOut">
              <a:rPr lang="pt-BR" smtClean="0"/>
              <a:t>06/12/2018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6D908E-C315-4880-A784-21B383BD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FB6B84-ADCD-4F38-A224-6880F961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24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4.png"/><Relationship Id="rId5" Type="http://schemas.openxmlformats.org/officeDocument/2006/relationships/image" Target="../media/image50.png"/><Relationship Id="rId10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4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microsoft.com/office/2007/relationships/hdphoto" Target="../media/hdphoto7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6.wdp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://monkeyshealthcare.azurewebsites.net/html/home.html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24.png"/><Relationship Id="rId5" Type="http://schemas.openxmlformats.org/officeDocument/2006/relationships/image" Target="../media/image41.pn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8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2027773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5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5155947-F9EF-4A31-91F7-4EA1AB1323E0}"/>
              </a:ext>
            </a:extLst>
          </p:cNvPr>
          <p:cNvSpPr txBox="1"/>
          <p:nvPr/>
        </p:nvSpPr>
        <p:spPr>
          <a:xfrm>
            <a:off x="2970933" y="4386453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Desenvolvimento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33277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79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01">
            <a:extLst>
              <a:ext uri="{FF2B5EF4-FFF2-40B4-BE49-F238E27FC236}">
                <a16:creationId xmlns:a16="http://schemas.microsoft.com/office/drawing/2014/main" id="{F6F12323-43C4-4006-A82F-BBE00C6AEEE2}"/>
              </a:ext>
            </a:extLst>
          </p:cNvPr>
          <p:cNvGrpSpPr/>
          <p:nvPr/>
        </p:nvGrpSpPr>
        <p:grpSpPr>
          <a:xfrm>
            <a:off x="927571" y="1420471"/>
            <a:ext cx="10354614" cy="4567461"/>
            <a:chOff x="1262130" y="1056068"/>
            <a:chExt cx="10354614" cy="456746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1E97AAFF-C49D-4EAA-8CEA-BDB6F54CA9A8}"/>
                </a:ext>
              </a:extLst>
            </p:cNvPr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43" name="Picture 2" descr="Resultado de imagem para BANCO DE DADOS ICON">
                <a:extLst>
                  <a:ext uri="{FF2B5EF4-FFF2-40B4-BE49-F238E27FC236}">
                    <a16:creationId xmlns:a16="http://schemas.microsoft.com/office/drawing/2014/main" id="{9FEC3E3F-0484-4E2C-A4DA-205BDC361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Imagem relacionada">
                <a:extLst>
                  <a:ext uri="{FF2B5EF4-FFF2-40B4-BE49-F238E27FC236}">
                    <a16:creationId xmlns:a16="http://schemas.microsoft.com/office/drawing/2014/main" id="{6A9462E9-6846-4FCD-8A98-C430D3CBC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Resultado de imagem para arduino uno icon">
              <a:extLst>
                <a:ext uri="{FF2B5EF4-FFF2-40B4-BE49-F238E27FC236}">
                  <a16:creationId xmlns:a16="http://schemas.microsoft.com/office/drawing/2014/main" id="{8D72AAC9-147F-4440-8D06-762CA7AD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esultado de imagem para dht11 icon">
              <a:extLst>
                <a:ext uri="{FF2B5EF4-FFF2-40B4-BE49-F238E27FC236}">
                  <a16:creationId xmlns:a16="http://schemas.microsoft.com/office/drawing/2014/main" id="{BF8DF11C-A0FC-4921-B736-7F2167920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857C856-1FD2-4571-8122-1ADF122C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9FE84BF7-E1B8-4A12-AFEF-9E6F6CDFC431}"/>
                </a:ext>
              </a:extLst>
            </p:cNvPr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id="{0F154091-EEF0-4A76-AFC6-5F1342E2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41" name="Picture 4" descr="Resultado de imagem para configuration icon">
                <a:extLst>
                  <a:ext uri="{FF2B5EF4-FFF2-40B4-BE49-F238E27FC236}">
                    <a16:creationId xmlns:a16="http://schemas.microsoft.com/office/drawing/2014/main" id="{1C881AA1-5446-4A10-A720-6878C2683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Resultado de imagem para configuration icon">
                <a:extLst>
                  <a:ext uri="{FF2B5EF4-FFF2-40B4-BE49-F238E27FC236}">
                    <a16:creationId xmlns:a16="http://schemas.microsoft.com/office/drawing/2014/main" id="{A95F5FBA-5231-4064-8C3A-4D4A970BD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5">
              <a:extLst>
                <a:ext uri="{FF2B5EF4-FFF2-40B4-BE49-F238E27FC236}">
                  <a16:creationId xmlns:a16="http://schemas.microsoft.com/office/drawing/2014/main" id="{16D20A15-AB87-4165-9623-2B038BD91244}"/>
                </a:ext>
              </a:extLst>
            </p:cNvPr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 EXTERNA</a:t>
              </a: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:a16="http://schemas.microsoft.com/office/drawing/2014/main" id="{57042747-F4A4-4C0B-AF11-F9C6345B4557}"/>
                </a:ext>
              </a:extLst>
            </p:cNvPr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ENTRADA/SAÍDA DIGITAL</a:t>
              </a:r>
            </a:p>
          </p:txBody>
        </p:sp>
        <p:sp>
          <p:nvSpPr>
            <p:cNvPr id="14" name="CaixaDeTexto 17">
              <a:extLst>
                <a:ext uri="{FF2B5EF4-FFF2-40B4-BE49-F238E27FC236}">
                  <a16:creationId xmlns:a16="http://schemas.microsoft.com/office/drawing/2014/main" id="{8E58B4BA-C817-47BF-814F-5EE245B8089F}"/>
                </a:ext>
              </a:extLst>
            </p:cNvPr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600" dirty="0"/>
                <a:t> </a:t>
              </a:r>
              <a:r>
                <a:rPr lang="pt-BR" sz="1200" dirty="0"/>
                <a:t>USB</a:t>
              </a:r>
              <a:endParaRPr lang="pt-BR" sz="1600" dirty="0"/>
            </a:p>
          </p:txBody>
        </p:sp>
        <p:sp>
          <p:nvSpPr>
            <p:cNvPr id="15" name="CaixaDeTexto 18">
              <a:extLst>
                <a:ext uri="{FF2B5EF4-FFF2-40B4-BE49-F238E27FC236}">
                  <a16:creationId xmlns:a16="http://schemas.microsoft.com/office/drawing/2014/main" id="{AFFFB18E-BCB0-454D-9A2E-85D22CDFB014}"/>
                </a:ext>
              </a:extLst>
            </p:cNvPr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Baixo consumo de corrente: 200uA a 500mA</a:t>
              </a:r>
              <a:endParaRPr lang="pt-BR" dirty="0"/>
            </a:p>
          </p:txBody>
        </p:sp>
        <p:sp>
          <p:nvSpPr>
            <p:cNvPr id="16" name="CaixaDeTexto 19">
              <a:extLst>
                <a:ext uri="{FF2B5EF4-FFF2-40B4-BE49-F238E27FC236}">
                  <a16:creationId xmlns:a16="http://schemas.microsoft.com/office/drawing/2014/main" id="{FF97F1AA-5CBA-46ED-BE48-19932B95F5C1}"/>
                </a:ext>
              </a:extLst>
            </p:cNvPr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1 Kb interno de RAM</a:t>
              </a:r>
            </a:p>
          </p:txBody>
        </p:sp>
        <p:sp>
          <p:nvSpPr>
            <p:cNvPr id="17" name="CaixaDeTexto 20">
              <a:extLst>
                <a:ext uri="{FF2B5EF4-FFF2-40B4-BE49-F238E27FC236}">
                  <a16:creationId xmlns:a16="http://schemas.microsoft.com/office/drawing/2014/main" id="{38369DD2-0FB0-4B0B-BF3E-935047C7F52B}"/>
                </a:ext>
              </a:extLst>
            </p:cNvPr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</a:t>
              </a:r>
              <a:endParaRPr lang="pt-BR" dirty="0"/>
            </a:p>
          </p:txBody>
        </p:sp>
        <p:sp>
          <p:nvSpPr>
            <p:cNvPr id="18" name="CaixaDeTexto 21">
              <a:extLst>
                <a:ext uri="{FF2B5EF4-FFF2-40B4-BE49-F238E27FC236}">
                  <a16:creationId xmlns:a16="http://schemas.microsoft.com/office/drawing/2014/main" id="{C207C981-9270-4613-A74C-9E488B4515F3}"/>
                </a:ext>
              </a:extLst>
            </p:cNvPr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MICROCONTROLADOR</a:t>
              </a:r>
              <a:endParaRPr lang="pt-BR" sz="1400" dirty="0"/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:a16="http://schemas.microsoft.com/office/drawing/2014/main" id="{00CA4670-6EC0-441F-9942-A1134924DC8E}"/>
                </a:ext>
              </a:extLst>
            </p:cNvPr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5V</a:t>
              </a:r>
              <a:endParaRPr lang="pt-BR" sz="1400" dirty="0"/>
            </a:p>
          </p:txBody>
        </p:sp>
        <p:sp>
          <p:nvSpPr>
            <p:cNvPr id="20" name="CaixaDeTexto 25">
              <a:extLst>
                <a:ext uri="{FF2B5EF4-FFF2-40B4-BE49-F238E27FC236}">
                  <a16:creationId xmlns:a16="http://schemas.microsoft.com/office/drawing/2014/main" id="{DCEC4665-1535-4580-B758-44A093F178D2}"/>
                </a:ext>
              </a:extLst>
            </p:cNvPr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Arduino</a:t>
              </a:r>
            </a:p>
          </p:txBody>
        </p:sp>
        <p:sp>
          <p:nvSpPr>
            <p:cNvPr id="21" name="CaixaDeTexto 26">
              <a:extLst>
                <a:ext uri="{FF2B5EF4-FFF2-40B4-BE49-F238E27FC236}">
                  <a16:creationId xmlns:a16="http://schemas.microsoft.com/office/drawing/2014/main" id="{34C2E9BF-C567-404F-BDDB-3AE316FBA33B}"/>
                </a:ext>
              </a:extLst>
            </p:cNvPr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Sistema Op. Windows</a:t>
              </a:r>
            </a:p>
          </p:txBody>
        </p:sp>
        <p:sp>
          <p:nvSpPr>
            <p:cNvPr id="22" name="CaixaDeTexto 27">
              <a:extLst>
                <a:ext uri="{FF2B5EF4-FFF2-40B4-BE49-F238E27FC236}">
                  <a16:creationId xmlns:a16="http://schemas.microsoft.com/office/drawing/2014/main" id="{CDB75681-AE07-4082-9106-727C580735BF}"/>
                </a:ext>
              </a:extLst>
            </p:cNvPr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BD Azure</a:t>
              </a:r>
            </a:p>
          </p:txBody>
        </p:sp>
        <p:sp>
          <p:nvSpPr>
            <p:cNvPr id="23" name="CaixaDeTexto 30">
              <a:extLst>
                <a:ext uri="{FF2B5EF4-FFF2-40B4-BE49-F238E27FC236}">
                  <a16:creationId xmlns:a16="http://schemas.microsoft.com/office/drawing/2014/main" id="{993E27F4-FFE8-4F23-9B64-CBC7BAF896A7}"/>
                </a:ext>
              </a:extLst>
            </p:cNvPr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 = 0</a:t>
              </a:r>
            </a:p>
          </p:txBody>
        </p:sp>
        <p:sp>
          <p:nvSpPr>
            <p:cNvPr id="24" name="CaixaDeTexto 31">
              <a:extLst>
                <a:ext uri="{FF2B5EF4-FFF2-40B4-BE49-F238E27FC236}">
                  <a16:creationId xmlns:a16="http://schemas.microsoft.com/office/drawing/2014/main" id="{98B53645-48AA-42B9-9351-6BBD9BA1B235}"/>
                </a:ext>
              </a:extLst>
            </p:cNvPr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GND</a:t>
              </a:r>
              <a:endParaRPr lang="pt-BR" dirty="0"/>
            </a:p>
          </p:txBody>
        </p:sp>
        <p:cxnSp>
          <p:nvCxnSpPr>
            <p:cNvPr id="25" name="Conector angulado 23">
              <a:extLst>
                <a:ext uri="{FF2B5EF4-FFF2-40B4-BE49-F238E27FC236}">
                  <a16:creationId xmlns:a16="http://schemas.microsoft.com/office/drawing/2014/main" id="{ABF970DC-C6FA-4E52-86F4-504D90DDF9E4}"/>
                </a:ext>
              </a:extLst>
            </p:cNvPr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39">
              <a:extLst>
                <a:ext uri="{FF2B5EF4-FFF2-40B4-BE49-F238E27FC236}">
                  <a16:creationId xmlns:a16="http://schemas.microsoft.com/office/drawing/2014/main" id="{0E089F35-D278-4E22-AB06-923DD1D3B151}"/>
                </a:ext>
              </a:extLst>
            </p:cNvPr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39">
              <a:extLst>
                <a:ext uri="{FF2B5EF4-FFF2-40B4-BE49-F238E27FC236}">
                  <a16:creationId xmlns:a16="http://schemas.microsoft.com/office/drawing/2014/main" id="{0E3E40EF-4212-451F-943B-CC4C8C4EDC3C}"/>
                </a:ext>
              </a:extLst>
            </p:cNvPr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39">
              <a:extLst>
                <a:ext uri="{FF2B5EF4-FFF2-40B4-BE49-F238E27FC236}">
                  <a16:creationId xmlns:a16="http://schemas.microsoft.com/office/drawing/2014/main" id="{E37AC621-961A-4A81-A1D7-1385DA7B48E5}"/>
                </a:ext>
              </a:extLst>
            </p:cNvPr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39">
              <a:extLst>
                <a:ext uri="{FF2B5EF4-FFF2-40B4-BE49-F238E27FC236}">
                  <a16:creationId xmlns:a16="http://schemas.microsoft.com/office/drawing/2014/main" id="{A85A4662-060C-47BF-88D4-2FA67C6558CC}"/>
                </a:ext>
              </a:extLst>
            </p:cNvPr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39">
              <a:extLst>
                <a:ext uri="{FF2B5EF4-FFF2-40B4-BE49-F238E27FC236}">
                  <a16:creationId xmlns:a16="http://schemas.microsoft.com/office/drawing/2014/main" id="{27253521-D920-4651-BA46-4BE338E49B29}"/>
                </a:ext>
              </a:extLst>
            </p:cNvPr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9">
              <a:extLst>
                <a:ext uri="{FF2B5EF4-FFF2-40B4-BE49-F238E27FC236}">
                  <a16:creationId xmlns:a16="http://schemas.microsoft.com/office/drawing/2014/main" id="{66341756-921D-483C-9CCF-3C95E8E11880}"/>
                </a:ext>
              </a:extLst>
            </p:cNvPr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9">
              <a:extLst>
                <a:ext uri="{FF2B5EF4-FFF2-40B4-BE49-F238E27FC236}">
                  <a16:creationId xmlns:a16="http://schemas.microsoft.com/office/drawing/2014/main" id="{9CE420D5-9C23-4743-9BDF-0F1FB2A1EC59}"/>
                </a:ext>
              </a:extLst>
            </p:cNvPr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do 39">
              <a:extLst>
                <a:ext uri="{FF2B5EF4-FFF2-40B4-BE49-F238E27FC236}">
                  <a16:creationId xmlns:a16="http://schemas.microsoft.com/office/drawing/2014/main" id="{CEF7E3FA-5C86-4F7B-AE52-1A66E38F73BD}"/>
                </a:ext>
              </a:extLst>
            </p:cNvPr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9">
              <a:extLst>
                <a:ext uri="{FF2B5EF4-FFF2-40B4-BE49-F238E27FC236}">
                  <a16:creationId xmlns:a16="http://schemas.microsoft.com/office/drawing/2014/main" id="{E3D8FD60-BEE9-4139-A095-AFB61F5A10BA}"/>
                </a:ext>
              </a:extLst>
            </p:cNvPr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angulado 39">
              <a:extLst>
                <a:ext uri="{FF2B5EF4-FFF2-40B4-BE49-F238E27FC236}">
                  <a16:creationId xmlns:a16="http://schemas.microsoft.com/office/drawing/2014/main" id="{BA85E5BB-6125-406A-9A5E-74D410808A9C}"/>
                </a:ext>
              </a:extLst>
            </p:cNvPr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angulado 39">
              <a:extLst>
                <a:ext uri="{FF2B5EF4-FFF2-40B4-BE49-F238E27FC236}">
                  <a16:creationId xmlns:a16="http://schemas.microsoft.com/office/drawing/2014/main" id="{31F99144-6AEA-4414-B308-F41AD861EB5A}"/>
                </a:ext>
              </a:extLst>
            </p:cNvPr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angulado 39">
              <a:extLst>
                <a:ext uri="{FF2B5EF4-FFF2-40B4-BE49-F238E27FC236}">
                  <a16:creationId xmlns:a16="http://schemas.microsoft.com/office/drawing/2014/main" id="{FCA3346B-FA8A-4F9A-9E4A-01AD9D46818F}"/>
                </a:ext>
              </a:extLst>
            </p:cNvPr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ultiplicar 99">
              <a:extLst>
                <a:ext uri="{FF2B5EF4-FFF2-40B4-BE49-F238E27FC236}">
                  <a16:creationId xmlns:a16="http://schemas.microsoft.com/office/drawing/2014/main" id="{6D06E7ED-5E24-4D4D-BC76-2D7A38C253DB}"/>
                </a:ext>
              </a:extLst>
            </p:cNvPr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9" name="Conector angulado 39">
              <a:extLst>
                <a:ext uri="{FF2B5EF4-FFF2-40B4-BE49-F238E27FC236}">
                  <a16:creationId xmlns:a16="http://schemas.microsoft.com/office/drawing/2014/main" id="{CE9AF515-7049-4299-AD2C-9A606C69270D}"/>
                </a:ext>
              </a:extLst>
            </p:cNvPr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61D27E9E-91C4-452D-A0B8-B57E9E76DA16}"/>
              </a:ext>
            </a:extLst>
          </p:cNvPr>
          <p:cNvSpPr/>
          <p:nvPr/>
        </p:nvSpPr>
        <p:spPr>
          <a:xfrm>
            <a:off x="834501" y="1340536"/>
            <a:ext cx="10528916" cy="471404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07C79CB4-A60B-4A89-9B8D-E580F88CE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6" name="CaixaDeTexto 48">
            <a:extLst>
              <a:ext uri="{FF2B5EF4-FFF2-40B4-BE49-F238E27FC236}">
                <a16:creationId xmlns:a16="http://schemas.microsoft.com/office/drawing/2014/main" id="{201380CE-ADDD-4F5F-BA69-4AE94B502400}"/>
              </a:ext>
            </a:extLst>
          </p:cNvPr>
          <p:cNvSpPr txBox="1"/>
          <p:nvPr/>
        </p:nvSpPr>
        <p:spPr>
          <a:xfrm>
            <a:off x="3886243" y="2245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5915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87">
            <a:extLst>
              <a:ext uri="{FF2B5EF4-FFF2-40B4-BE49-F238E27FC236}">
                <a16:creationId xmlns:a16="http://schemas.microsoft.com/office/drawing/2014/main" id="{8FBF8478-75BE-4AE0-ACAE-AF22A2C70A10}"/>
              </a:ext>
            </a:extLst>
          </p:cNvPr>
          <p:cNvGrpSpPr/>
          <p:nvPr/>
        </p:nvGrpSpPr>
        <p:grpSpPr>
          <a:xfrm>
            <a:off x="1412029" y="1745153"/>
            <a:ext cx="2758191" cy="1376896"/>
            <a:chOff x="1605993" y="1577778"/>
            <a:chExt cx="3775053" cy="1780319"/>
          </a:xfrm>
        </p:grpSpPr>
        <p:pic>
          <p:nvPicPr>
            <p:cNvPr id="24" name="Picture 8" descr="Resultado de imagem para arduino uno icon">
              <a:extLst>
                <a:ext uri="{FF2B5EF4-FFF2-40B4-BE49-F238E27FC236}">
                  <a16:creationId xmlns:a16="http://schemas.microsoft.com/office/drawing/2014/main" id="{A1362B99-03AF-403A-B355-B52A9BA73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993" y="1577778"/>
              <a:ext cx="2219033" cy="1571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Resultado de imagem para dht11 icon">
              <a:extLst>
                <a:ext uri="{FF2B5EF4-FFF2-40B4-BE49-F238E27FC236}">
                  <a16:creationId xmlns:a16="http://schemas.microsoft.com/office/drawing/2014/main" id="{9537EFAE-860D-4E15-BD93-5B5F7D72E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69368">
              <a:off x="4241764" y="1688187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6EDDB10E-2082-48AE-B764-E6DC76BFEDD9}"/>
                </a:ext>
              </a:extLst>
            </p:cNvPr>
            <p:cNvCxnSpPr/>
            <p:nvPr/>
          </p:nvCxnSpPr>
          <p:spPr>
            <a:xfrm rot="5400000">
              <a:off x="2864948" y="3120120"/>
              <a:ext cx="108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C7C89D09-279A-4266-8EAD-E627E30D8982}"/>
                </a:ext>
              </a:extLst>
            </p:cNvPr>
            <p:cNvCxnSpPr/>
            <p:nvPr/>
          </p:nvCxnSpPr>
          <p:spPr>
            <a:xfrm rot="10800000">
              <a:off x="2921046" y="3157132"/>
              <a:ext cx="972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7D1845B-5B0E-4EEA-BAAE-A97A35C5133E}"/>
                </a:ext>
              </a:extLst>
            </p:cNvPr>
            <p:cNvCxnSpPr/>
            <p:nvPr/>
          </p:nvCxnSpPr>
          <p:spPr>
            <a:xfrm rot="5400000">
              <a:off x="3358179" y="2630209"/>
              <a:ext cx="1044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57B5BE76-C8B4-4E43-B22A-0DF2E150F831}"/>
                </a:ext>
              </a:extLst>
            </p:cNvPr>
            <p:cNvCxnSpPr/>
            <p:nvPr/>
          </p:nvCxnSpPr>
          <p:spPr>
            <a:xfrm rot="10800000">
              <a:off x="3867903" y="2109706"/>
              <a:ext cx="324000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Multiplicar 76">
              <a:extLst>
                <a:ext uri="{FF2B5EF4-FFF2-40B4-BE49-F238E27FC236}">
                  <a16:creationId xmlns:a16="http://schemas.microsoft.com/office/drawing/2014/main" id="{B4AFE591-947E-41C1-AEBB-C484D03079C4}"/>
                </a:ext>
              </a:extLst>
            </p:cNvPr>
            <p:cNvSpPr/>
            <p:nvPr/>
          </p:nvSpPr>
          <p:spPr>
            <a:xfrm rot="5400000">
              <a:off x="4231297" y="225528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F4638B0-43AD-4F6A-85C5-BF54E869809C}"/>
                </a:ext>
              </a:extLst>
            </p:cNvPr>
            <p:cNvCxnSpPr/>
            <p:nvPr/>
          </p:nvCxnSpPr>
          <p:spPr>
            <a:xfrm rot="5400000">
              <a:off x="3204017" y="3161060"/>
              <a:ext cx="180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46D3BE5B-3867-4922-A644-6964C906563C}"/>
                </a:ext>
              </a:extLst>
            </p:cNvPr>
            <p:cNvCxnSpPr/>
            <p:nvPr/>
          </p:nvCxnSpPr>
          <p:spPr>
            <a:xfrm rot="10800000">
              <a:off x="3288759" y="3240779"/>
              <a:ext cx="720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06CE6C90-BCB2-4054-8BE5-730BD5021EC5}"/>
                </a:ext>
              </a:extLst>
            </p:cNvPr>
            <p:cNvCxnSpPr/>
            <p:nvPr/>
          </p:nvCxnSpPr>
          <p:spPr>
            <a:xfrm rot="5400000">
              <a:off x="3475428" y="2733264"/>
              <a:ext cx="1044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16D57C-783A-434A-A155-C47D63734412}"/>
                </a:ext>
              </a:extLst>
            </p:cNvPr>
            <p:cNvCxnSpPr/>
            <p:nvPr/>
          </p:nvCxnSpPr>
          <p:spPr>
            <a:xfrm rot="10800000">
              <a:off x="3999340" y="2226105"/>
              <a:ext cx="216000" cy="158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47AB13B5-55F5-453F-8ABF-F0BA62A7D61E}"/>
                </a:ext>
              </a:extLst>
            </p:cNvPr>
            <p:cNvCxnSpPr/>
            <p:nvPr/>
          </p:nvCxnSpPr>
          <p:spPr>
            <a:xfrm rot="5400000">
              <a:off x="2925466" y="3195331"/>
              <a:ext cx="288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91BA36B3-DA62-4828-9334-CBC1434B1432}"/>
                </a:ext>
              </a:extLst>
            </p:cNvPr>
            <p:cNvCxnSpPr/>
            <p:nvPr/>
          </p:nvCxnSpPr>
          <p:spPr>
            <a:xfrm rot="10800000">
              <a:off x="3055818" y="3336114"/>
              <a:ext cx="108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CB39C482-6D7C-4359-BAA7-5240A5DE89A0}"/>
                </a:ext>
              </a:extLst>
            </p:cNvPr>
            <p:cNvCxnSpPr/>
            <p:nvPr/>
          </p:nvCxnSpPr>
          <p:spPr>
            <a:xfrm rot="5400000">
              <a:off x="3672951" y="2907303"/>
              <a:ext cx="900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5A2CFBC4-67CB-405C-8DD5-AA5D6F4C147D}"/>
                </a:ext>
              </a:extLst>
            </p:cNvPr>
            <p:cNvCxnSpPr/>
            <p:nvPr/>
          </p:nvCxnSpPr>
          <p:spPr>
            <a:xfrm rot="10800000">
              <a:off x="4109931" y="2458800"/>
              <a:ext cx="144000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F28A78D2-6AC6-463B-A13C-A001D85CEB02}"/>
              </a:ext>
            </a:extLst>
          </p:cNvPr>
          <p:cNvSpPr/>
          <p:nvPr/>
        </p:nvSpPr>
        <p:spPr>
          <a:xfrm>
            <a:off x="1080654" y="3116753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1</a:t>
            </a:r>
            <a:endParaRPr lang="pt-BR" b="1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0EA407F-87EB-4BCE-9A71-620C4409CD8B}"/>
              </a:ext>
            </a:extLst>
          </p:cNvPr>
          <p:cNvSpPr/>
          <p:nvPr/>
        </p:nvSpPr>
        <p:spPr>
          <a:xfrm>
            <a:off x="6470073" y="5735262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4</a:t>
            </a:r>
            <a:endParaRPr lang="pt-BR" b="1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7B1A99F-B5AE-4330-8DCE-87A962F4E335}"/>
              </a:ext>
            </a:extLst>
          </p:cNvPr>
          <p:cNvSpPr/>
          <p:nvPr/>
        </p:nvSpPr>
        <p:spPr>
          <a:xfrm>
            <a:off x="8570191" y="1315662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3</a:t>
            </a:r>
            <a:endParaRPr lang="pt-BR" b="1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E28BB55-DBE0-4209-AF8B-2E19B3BE50BB}"/>
              </a:ext>
            </a:extLst>
          </p:cNvPr>
          <p:cNvSpPr/>
          <p:nvPr/>
        </p:nvSpPr>
        <p:spPr>
          <a:xfrm>
            <a:off x="2553854" y="5541298"/>
            <a:ext cx="595745" cy="55418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2</a:t>
            </a:r>
          </a:p>
        </p:txBody>
      </p:sp>
      <p:sp>
        <p:nvSpPr>
          <p:cNvPr id="10" name="CaixaDeTexto 103">
            <a:extLst>
              <a:ext uri="{FF2B5EF4-FFF2-40B4-BE49-F238E27FC236}">
                <a16:creationId xmlns:a16="http://schemas.microsoft.com/office/drawing/2014/main" id="{AF525DBA-84F7-4DB0-8A21-99749E5F31E7}"/>
              </a:ext>
            </a:extLst>
          </p:cNvPr>
          <p:cNvSpPr txBox="1"/>
          <p:nvPr/>
        </p:nvSpPr>
        <p:spPr>
          <a:xfrm>
            <a:off x="2147457" y="3255299"/>
            <a:ext cx="184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Conecta o </a:t>
            </a:r>
            <a:r>
              <a:rPr lang="pt-BR" sz="1600" dirty="0" err="1"/>
              <a:t>arduino</a:t>
            </a:r>
            <a:r>
              <a:rPr lang="pt-BR" sz="1600" dirty="0"/>
              <a:t> a uma porta USB do seu computador</a:t>
            </a:r>
          </a:p>
        </p:txBody>
      </p:sp>
      <p:cxnSp>
        <p:nvCxnSpPr>
          <p:cNvPr id="12" name="Conector angulado 23">
            <a:extLst>
              <a:ext uri="{FF2B5EF4-FFF2-40B4-BE49-F238E27FC236}">
                <a16:creationId xmlns:a16="http://schemas.microsoft.com/office/drawing/2014/main" id="{18F25AE1-BBE1-4F5E-98B3-CAF102BA04F8}"/>
              </a:ext>
            </a:extLst>
          </p:cNvPr>
          <p:cNvCxnSpPr/>
          <p:nvPr/>
        </p:nvCxnSpPr>
        <p:spPr>
          <a:xfrm rot="16200000" flipH="1">
            <a:off x="1617076" y="3623431"/>
            <a:ext cx="1404000" cy="1044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6C997687-D2B7-4516-91FF-5F291BCFF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77" y="4449251"/>
            <a:ext cx="1464856" cy="1464856"/>
          </a:xfrm>
          <a:prstGeom prst="rect">
            <a:avLst/>
          </a:prstGeom>
        </p:spPr>
      </p:pic>
      <p:sp>
        <p:nvSpPr>
          <p:cNvPr id="14" name="CaixaDeTexto 108">
            <a:extLst>
              <a:ext uri="{FF2B5EF4-FFF2-40B4-BE49-F238E27FC236}">
                <a16:creationId xmlns:a16="http://schemas.microsoft.com/office/drawing/2014/main" id="{7C853114-C6AF-46B7-9D1D-B6475E3DD755}"/>
              </a:ext>
            </a:extLst>
          </p:cNvPr>
          <p:cNvSpPr txBox="1"/>
          <p:nvPr/>
        </p:nvSpPr>
        <p:spPr>
          <a:xfrm>
            <a:off x="6026735" y="3643247"/>
            <a:ext cx="2092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A partir de um Software os dados são coletados e enviado para a nuvem via servidor </a:t>
            </a:r>
            <a:r>
              <a:rPr lang="pt-BR" sz="1600" dirty="0" err="1"/>
              <a:t>Nodejs</a:t>
            </a:r>
            <a:r>
              <a:rPr lang="pt-BR" sz="1600" dirty="0"/>
              <a:t>.</a:t>
            </a:r>
          </a:p>
        </p:txBody>
      </p:sp>
      <p:cxnSp>
        <p:nvCxnSpPr>
          <p:cNvPr id="15" name="Conector angulado 23">
            <a:extLst>
              <a:ext uri="{FF2B5EF4-FFF2-40B4-BE49-F238E27FC236}">
                <a16:creationId xmlns:a16="http://schemas.microsoft.com/office/drawing/2014/main" id="{3A67B08B-BA0D-4E29-9925-6F3F40CD3B39}"/>
              </a:ext>
            </a:extLst>
          </p:cNvPr>
          <p:cNvCxnSpPr/>
          <p:nvPr/>
        </p:nvCxnSpPr>
        <p:spPr>
          <a:xfrm flipV="1">
            <a:off x="4961082" y="3004717"/>
            <a:ext cx="684000" cy="1836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angulado 23">
            <a:extLst>
              <a:ext uri="{FF2B5EF4-FFF2-40B4-BE49-F238E27FC236}">
                <a16:creationId xmlns:a16="http://schemas.microsoft.com/office/drawing/2014/main" id="{1C8F7F41-94C9-4AE1-8184-09D0083302B9}"/>
              </a:ext>
            </a:extLst>
          </p:cNvPr>
          <p:cNvCxnSpPr/>
          <p:nvPr/>
        </p:nvCxnSpPr>
        <p:spPr>
          <a:xfrm rot="16200000" flipH="1">
            <a:off x="8602263" y="3121668"/>
            <a:ext cx="1584000" cy="900000"/>
          </a:xfrm>
          <a:prstGeom prst="bentConnector3">
            <a:avLst>
              <a:gd name="adj1" fmla="val 6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upo 122">
            <a:extLst>
              <a:ext uri="{FF2B5EF4-FFF2-40B4-BE49-F238E27FC236}">
                <a16:creationId xmlns:a16="http://schemas.microsoft.com/office/drawing/2014/main" id="{0CC5EE31-0E34-449F-BE32-6EB4E340B459}"/>
              </a:ext>
            </a:extLst>
          </p:cNvPr>
          <p:cNvGrpSpPr/>
          <p:nvPr/>
        </p:nvGrpSpPr>
        <p:grpSpPr>
          <a:xfrm>
            <a:off x="9130146" y="4710025"/>
            <a:ext cx="1981200" cy="1773381"/>
            <a:chOff x="8839200" y="4100945"/>
            <a:chExt cx="1981200" cy="1773381"/>
          </a:xfrm>
        </p:grpSpPr>
        <p:grpSp>
          <p:nvGrpSpPr>
            <p:cNvPr id="20" name="Grupo 120">
              <a:extLst>
                <a:ext uri="{FF2B5EF4-FFF2-40B4-BE49-F238E27FC236}">
                  <a16:creationId xmlns:a16="http://schemas.microsoft.com/office/drawing/2014/main" id="{14CAC2DE-2C97-4D4A-B5E0-4808C4FACB2A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22" name="Picture 2" descr="Resultado de imagem para BANCO DE DADOS ICON">
                <a:extLst>
                  <a:ext uri="{FF2B5EF4-FFF2-40B4-BE49-F238E27FC236}">
                    <a16:creationId xmlns:a16="http://schemas.microsoft.com/office/drawing/2014/main" id="{85550B58-B9E5-43B9-9DF0-46FCFFF9F0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 descr="Imagem relacionada">
                <a:extLst>
                  <a:ext uri="{FF2B5EF4-FFF2-40B4-BE49-F238E27FC236}">
                    <a16:creationId xmlns:a16="http://schemas.microsoft.com/office/drawing/2014/main" id="{3B754C05-CC2B-4029-A2B9-9960EA781B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CaixaDeTexto 121">
              <a:extLst>
                <a:ext uri="{FF2B5EF4-FFF2-40B4-BE49-F238E27FC236}">
                  <a16:creationId xmlns:a16="http://schemas.microsoft.com/office/drawing/2014/main" id="{BDD37A58-300F-4B37-9056-E35F42A132CE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18" name="CaixaDeTexto 124">
            <a:extLst>
              <a:ext uri="{FF2B5EF4-FFF2-40B4-BE49-F238E27FC236}">
                <a16:creationId xmlns:a16="http://schemas.microsoft.com/office/drawing/2014/main" id="{EA6AB73C-5C59-4523-8B7B-C266D80A9252}"/>
              </a:ext>
            </a:extLst>
          </p:cNvPr>
          <p:cNvSpPr txBox="1"/>
          <p:nvPr/>
        </p:nvSpPr>
        <p:spPr>
          <a:xfrm>
            <a:off x="7287499" y="5610593"/>
            <a:ext cx="209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O  banco recebe os dados e os armazena no Azure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A26197F-995B-42BD-8076-AFA38D2430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33" t="11111" r="32235" b="33681"/>
          <a:stretch/>
        </p:blipFill>
        <p:spPr>
          <a:xfrm>
            <a:off x="6187276" y="1503927"/>
            <a:ext cx="2214295" cy="193979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F6FE3074-94A3-4102-8C34-BBF1E1E0C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0" name="CaixaDeTexto 38">
            <a:extLst>
              <a:ext uri="{FF2B5EF4-FFF2-40B4-BE49-F238E27FC236}">
                <a16:creationId xmlns:a16="http://schemas.microsoft.com/office/drawing/2014/main" id="{7E472A33-A864-4BFE-BC58-5720A8EE12C0}"/>
              </a:ext>
            </a:extLst>
          </p:cNvPr>
          <p:cNvSpPr txBox="1"/>
          <p:nvPr/>
        </p:nvSpPr>
        <p:spPr>
          <a:xfrm>
            <a:off x="3555888" y="2828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SOLUÇÃO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6157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22">
            <a:extLst>
              <a:ext uri="{FF2B5EF4-FFF2-40B4-BE49-F238E27FC236}">
                <a16:creationId xmlns:a16="http://schemas.microsoft.com/office/drawing/2014/main" id="{F7EAC8E8-2CC2-4CA6-9490-D0497DC7BBB3}"/>
              </a:ext>
            </a:extLst>
          </p:cNvPr>
          <p:cNvGrpSpPr/>
          <p:nvPr/>
        </p:nvGrpSpPr>
        <p:grpSpPr>
          <a:xfrm>
            <a:off x="1235748" y="3724458"/>
            <a:ext cx="2023327" cy="1593876"/>
            <a:chOff x="8839200" y="4100945"/>
            <a:chExt cx="1981200" cy="1773381"/>
          </a:xfrm>
        </p:grpSpPr>
        <p:grpSp>
          <p:nvGrpSpPr>
            <p:cNvPr id="8" name="Grupo 120">
              <a:extLst>
                <a:ext uri="{FF2B5EF4-FFF2-40B4-BE49-F238E27FC236}">
                  <a16:creationId xmlns:a16="http://schemas.microsoft.com/office/drawing/2014/main" id="{BD58EEB8-56BD-40B3-8480-89A50A9D04B2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0" name="Picture 2" descr="Resultado de imagem para BANCO DE DADOS ICON">
                <a:extLst>
                  <a:ext uri="{FF2B5EF4-FFF2-40B4-BE49-F238E27FC236}">
                    <a16:creationId xmlns:a16="http://schemas.microsoft.com/office/drawing/2014/main" id="{68F2AE1A-9D33-400F-8A93-BD3DA9DAC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m relacionada">
                <a:extLst>
                  <a:ext uri="{FF2B5EF4-FFF2-40B4-BE49-F238E27FC236}">
                    <a16:creationId xmlns:a16="http://schemas.microsoft.com/office/drawing/2014/main" id="{44629834-E836-4434-90FC-634DCF2E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aixaDeTexto 5">
              <a:extLst>
                <a:ext uri="{FF2B5EF4-FFF2-40B4-BE49-F238E27FC236}">
                  <a16:creationId xmlns:a16="http://schemas.microsoft.com/office/drawing/2014/main" id="{1C0AC072-E7F8-4089-A22C-7E0C6651BDC7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6" name="CaixaDeTexto 1">
            <a:extLst>
              <a:ext uri="{FF2B5EF4-FFF2-40B4-BE49-F238E27FC236}">
                <a16:creationId xmlns:a16="http://schemas.microsoft.com/office/drawing/2014/main" id="{12CF24D7-5BAD-4545-BFB2-64D4EFAF497E}"/>
              </a:ext>
            </a:extLst>
          </p:cNvPr>
          <p:cNvSpPr txBox="1"/>
          <p:nvPr/>
        </p:nvSpPr>
        <p:spPr>
          <a:xfrm>
            <a:off x="3293544" y="5318334"/>
            <a:ext cx="342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Nele estão sendo armazenados os dados cadastrados, a coleta de temperatura e umidade e as alterações dos mesmos.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D1F5F58-8498-4C91-92FA-202C2109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4" r="15703" b="7644"/>
          <a:stretch/>
        </p:blipFill>
        <p:spPr>
          <a:xfrm>
            <a:off x="4470825" y="1350353"/>
            <a:ext cx="6355544" cy="35378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F7C7DCB-AFC1-4BF6-BC9C-C789C3405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id="{9D4E8445-62B9-417C-8C86-201CC4D5C143}"/>
              </a:ext>
            </a:extLst>
          </p:cNvPr>
          <p:cNvSpPr txBox="1"/>
          <p:nvPr/>
        </p:nvSpPr>
        <p:spPr>
          <a:xfrm>
            <a:off x="3555888" y="28852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BANCO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2099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s://raw.githubusercontent.com/allantnunes/MonkeysHealthcare/master/Banco%20de%20Dados/Modelagem%20Projeto/Modelo%20L%C3%B3gico.png">
            <a:extLst>
              <a:ext uri="{FF2B5EF4-FFF2-40B4-BE49-F238E27FC236}">
                <a16:creationId xmlns:a16="http://schemas.microsoft.com/office/drawing/2014/main" id="{F3586F20-4D50-4F90-A3C1-A2D803C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241164"/>
            <a:ext cx="7915275" cy="52101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B3D93F-DCCE-46E4-BEB5-5E37ACBD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id="{3B0EDC62-EEEB-4C8B-8C27-323FC16E7E07}"/>
              </a:ext>
            </a:extLst>
          </p:cNvPr>
          <p:cNvSpPr txBox="1"/>
          <p:nvPr/>
        </p:nvSpPr>
        <p:spPr>
          <a:xfrm>
            <a:off x="3521999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MODELO LÓGICO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9183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EEF884-9A8B-4838-8AC7-A0A10CA979EF}"/>
              </a:ext>
            </a:extLst>
          </p:cNvPr>
          <p:cNvGrpSpPr/>
          <p:nvPr/>
        </p:nvGrpSpPr>
        <p:grpSpPr>
          <a:xfrm>
            <a:off x="1025907" y="1803399"/>
            <a:ext cx="10140187" cy="4511834"/>
            <a:chOff x="790415" y="521027"/>
            <a:chExt cx="10140187" cy="4511834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B48A7B8D-42C8-4FA7-9462-EB4318F132B3}"/>
                </a:ext>
              </a:extLst>
            </p:cNvPr>
            <p:cNvGrpSpPr/>
            <p:nvPr/>
          </p:nvGrpSpPr>
          <p:grpSpPr>
            <a:xfrm>
              <a:off x="790415" y="521027"/>
              <a:ext cx="8353588" cy="4511834"/>
              <a:chOff x="1066799" y="831273"/>
              <a:chExt cx="10030692" cy="5224098"/>
            </a:xfrm>
          </p:grpSpPr>
          <p:grpSp>
            <p:nvGrpSpPr>
              <p:cNvPr id="12" name="Grupo 87">
                <a:extLst>
                  <a:ext uri="{FF2B5EF4-FFF2-40B4-BE49-F238E27FC236}">
                    <a16:creationId xmlns:a16="http://schemas.microsoft.com/office/drawing/2014/main" id="{CEC1E921-217D-4EF4-9FB8-CF3780516D3B}"/>
                  </a:ext>
                </a:extLst>
              </p:cNvPr>
              <p:cNvGrpSpPr/>
              <p:nvPr/>
            </p:nvGrpSpPr>
            <p:grpSpPr>
              <a:xfrm>
                <a:off x="1398174" y="1260764"/>
                <a:ext cx="2758191" cy="1376896"/>
                <a:chOff x="1605993" y="1577778"/>
                <a:chExt cx="3775053" cy="1780319"/>
              </a:xfrm>
            </p:grpSpPr>
            <p:pic>
              <p:nvPicPr>
                <p:cNvPr id="30" name="Picture 8" descr="Resultado de imagem para arduino uno icon">
                  <a:extLst>
                    <a:ext uri="{FF2B5EF4-FFF2-40B4-BE49-F238E27FC236}">
                      <a16:creationId xmlns:a16="http://schemas.microsoft.com/office/drawing/2014/main" id="{D9FAD0CA-1FF0-4E21-98A7-E99EC396B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Resultado de imagem para dht11 icon">
                  <a:extLst>
                    <a:ext uri="{FF2B5EF4-FFF2-40B4-BE49-F238E27FC236}">
                      <a16:creationId xmlns:a16="http://schemas.microsoft.com/office/drawing/2014/main" id="{0BA3FD8A-0D22-4803-9E1C-21C7AFA05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id="{5A4E9646-CFCB-4659-A5AA-2B8B466DD831}"/>
                    </a:ext>
                  </a:extLst>
                </p:cNvPr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:a16="http://schemas.microsoft.com/office/drawing/2014/main" id="{95216BD7-90EB-40A3-BB59-F2448BD1A7CF}"/>
                    </a:ext>
                  </a:extLst>
                </p:cNvPr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id="{68987147-26B2-4AA1-869F-F1D3F3F7B73B}"/>
                    </a:ext>
                  </a:extLst>
                </p:cNvPr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id="{102C3064-6C59-499E-A6A2-1CB8F2380E75}"/>
                    </a:ext>
                  </a:extLst>
                </p:cNvPr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Multiplicar 44">
                  <a:extLst>
                    <a:ext uri="{FF2B5EF4-FFF2-40B4-BE49-F238E27FC236}">
                      <a16:creationId xmlns:a16="http://schemas.microsoft.com/office/drawing/2014/main" id="{2F4C947F-7D2D-471E-B5E4-A83FBEB1628C}"/>
                    </a:ext>
                  </a:extLst>
                </p:cNvPr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id="{24773872-6D84-46F7-84A9-029334798CF7}"/>
                    </a:ext>
                  </a:extLst>
                </p:cNvPr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:a16="http://schemas.microsoft.com/office/drawing/2014/main" id="{6F67DA1C-E13F-4FB8-87E0-11009FE285D5}"/>
                    </a:ext>
                  </a:extLst>
                </p:cNvPr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:a16="http://schemas.microsoft.com/office/drawing/2014/main" id="{BA1BD42A-189B-4801-B882-9005859B5E60}"/>
                    </a:ext>
                  </a:extLst>
                </p:cNvPr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:a16="http://schemas.microsoft.com/office/drawing/2014/main" id="{BDC01E1C-FD42-45BD-8728-6A23D56E69A7}"/>
                    </a:ext>
                  </a:extLst>
                </p:cNvPr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>
                  <a:extLst>
                    <a:ext uri="{FF2B5EF4-FFF2-40B4-BE49-F238E27FC236}">
                      <a16:creationId xmlns:a16="http://schemas.microsoft.com/office/drawing/2014/main" id="{F8C339AE-D521-41E4-9E4E-63DC2658E7CC}"/>
                    </a:ext>
                  </a:extLst>
                </p:cNvPr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>
                  <a:extLst>
                    <a:ext uri="{FF2B5EF4-FFF2-40B4-BE49-F238E27FC236}">
                      <a16:creationId xmlns:a16="http://schemas.microsoft.com/office/drawing/2014/main" id="{07F924D1-5421-4401-BD24-7F06496AAB98}"/>
                    </a:ext>
                  </a:extLst>
                </p:cNvPr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C7B41889-52D2-41C5-99F1-757CD104B702}"/>
                    </a:ext>
                  </a:extLst>
                </p:cNvPr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:a16="http://schemas.microsoft.com/office/drawing/2014/main" id="{B5C4E047-C64C-40AE-A1F7-4C3B843884BE}"/>
                    </a:ext>
                  </a:extLst>
                </p:cNvPr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925E24A3-871C-4446-B20E-C5F12CA29FC4}"/>
                  </a:ext>
                </a:extLst>
              </p:cNvPr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1</a:t>
                </a:r>
                <a:endParaRPr lang="pt-BR" b="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A4245C1D-7F91-4419-AAB6-F3AE280AF2F6}"/>
                  </a:ext>
                </a:extLst>
              </p:cNvPr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4</a:t>
                </a:r>
                <a:endParaRPr lang="pt-BR" b="1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D3927682-ECFB-4272-8A35-BD01CE60D0EF}"/>
                  </a:ext>
                </a:extLst>
              </p:cNvPr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3</a:t>
                </a:r>
                <a:endParaRPr lang="pt-BR" b="1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7AF78F25-349D-4D30-A672-E6F94B78B4C3}"/>
                  </a:ext>
                </a:extLst>
              </p:cNvPr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2</a:t>
                </a:r>
              </a:p>
            </p:txBody>
          </p:sp>
          <p:sp>
            <p:nvSpPr>
              <p:cNvPr id="17" name="CaixaDeTexto 57">
                <a:extLst>
                  <a:ext uri="{FF2B5EF4-FFF2-40B4-BE49-F238E27FC236}">
                    <a16:creationId xmlns:a16="http://schemas.microsoft.com/office/drawing/2014/main" id="{732A1008-8B4D-4FFD-A889-796667A42943}"/>
                  </a:ext>
                </a:extLst>
              </p:cNvPr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Conecta o </a:t>
                </a:r>
                <a:r>
                  <a:rPr lang="pt-BR" sz="1400" dirty="0" err="1"/>
                  <a:t>arduino</a:t>
                </a:r>
                <a:r>
                  <a:rPr lang="pt-BR" sz="1400" dirty="0"/>
                  <a:t> a uma porta USB do seu computador</a:t>
                </a:r>
              </a:p>
            </p:txBody>
          </p:sp>
          <p:cxnSp>
            <p:nvCxnSpPr>
              <p:cNvPr id="18" name="Conector angulado 23">
                <a:extLst>
                  <a:ext uri="{FF2B5EF4-FFF2-40B4-BE49-F238E27FC236}">
                    <a16:creationId xmlns:a16="http://schemas.microsoft.com/office/drawing/2014/main" id="{10944FE8-71D2-429A-B8C7-1EFB6950D245}"/>
                  </a:ext>
                </a:extLst>
              </p:cNvPr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FBD2BE67-2B10-4B2B-8EB0-52A27F32E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20" name="CaixaDeTexto 60">
                <a:extLst>
                  <a:ext uri="{FF2B5EF4-FFF2-40B4-BE49-F238E27FC236}">
                    <a16:creationId xmlns:a16="http://schemas.microsoft.com/office/drawing/2014/main" id="{87E30178-8DEC-4F70-BD2A-4D946D8A70B7}"/>
                  </a:ext>
                </a:extLst>
              </p:cNvPr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A partir de um Software os dados são coletados e enviado para a nuvem via servidor </a:t>
                </a:r>
                <a:r>
                  <a:rPr lang="pt-BR" sz="1400" dirty="0" err="1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21" name="Conector angulado 23">
                <a:extLst>
                  <a:ext uri="{FF2B5EF4-FFF2-40B4-BE49-F238E27FC236}">
                    <a16:creationId xmlns:a16="http://schemas.microsoft.com/office/drawing/2014/main" id="{D8BD81C4-0669-4254-9B83-10BA435EB202}"/>
                  </a:ext>
                </a:extLst>
              </p:cNvPr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3">
                <a:extLst>
                  <a:ext uri="{FF2B5EF4-FFF2-40B4-BE49-F238E27FC236}">
                    <a16:creationId xmlns:a16="http://schemas.microsoft.com/office/drawing/2014/main" id="{342A8D01-0925-4D68-A5AE-9C08A0584302}"/>
                  </a:ext>
                </a:extLst>
              </p:cNvPr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upo 122">
                <a:extLst>
                  <a:ext uri="{FF2B5EF4-FFF2-40B4-BE49-F238E27FC236}">
                    <a16:creationId xmlns:a16="http://schemas.microsoft.com/office/drawing/2014/main" id="{45A51244-5DD5-40D1-AEF2-E234BB35E61A}"/>
                  </a:ext>
                </a:extLst>
              </p:cNvPr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26" name="Grupo 120">
                  <a:extLst>
                    <a:ext uri="{FF2B5EF4-FFF2-40B4-BE49-F238E27FC236}">
                      <a16:creationId xmlns:a16="http://schemas.microsoft.com/office/drawing/2014/main" id="{86478B10-48D6-46F9-B3C0-1329BAC9E7CB}"/>
                    </a:ext>
                  </a:extLst>
                </p:cNvPr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28" name="Picture 2" descr="Resultado de imagem para BANCO DE DADOS ICON">
                    <a:extLst>
                      <a:ext uri="{FF2B5EF4-FFF2-40B4-BE49-F238E27FC236}">
                        <a16:creationId xmlns:a16="http://schemas.microsoft.com/office/drawing/2014/main" id="{FE25C0FF-BC0C-49A5-9E42-3680F47EA8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6" descr="Imagem relacionada">
                    <a:extLst>
                      <a:ext uri="{FF2B5EF4-FFF2-40B4-BE49-F238E27FC236}">
                        <a16:creationId xmlns:a16="http://schemas.microsoft.com/office/drawing/2014/main" id="{5ABB3D68-B7BB-4A11-AC66-4A7EBEAE53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" name="CaixaDeTexto 65">
                  <a:extLst>
                    <a:ext uri="{FF2B5EF4-FFF2-40B4-BE49-F238E27FC236}">
                      <a16:creationId xmlns:a16="http://schemas.microsoft.com/office/drawing/2014/main" id="{360627A9-DC6F-4C69-8619-3510CD2282EF}"/>
                    </a:ext>
                  </a:extLst>
                </p:cNvPr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000" b="1" dirty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4" name="CaixaDeTexto 68">
                <a:extLst>
                  <a:ext uri="{FF2B5EF4-FFF2-40B4-BE49-F238E27FC236}">
                    <a16:creationId xmlns:a16="http://schemas.microsoft.com/office/drawing/2014/main" id="{B999B59F-C2EB-4C8F-9DB2-9BF19373905A}"/>
                  </a:ext>
                </a:extLst>
              </p:cNvPr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O  banco recebe os dados e os armazena no Azure</a:t>
                </a:r>
              </a:p>
            </p:txBody>
          </p:sp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DD64EAD9-DEE4-4372-9625-105DEB469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BFD423F3-54A0-4A1A-B485-111C7883C17D}"/>
                </a:ext>
              </a:extLst>
            </p:cNvPr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46F16F07-2087-4D7B-9166-51A3FC1D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B6E93586-871C-4736-8305-6FCD4AC1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8" name="Conector angulado 23">
              <a:extLst>
                <a:ext uri="{FF2B5EF4-FFF2-40B4-BE49-F238E27FC236}">
                  <a16:creationId xmlns:a16="http://schemas.microsoft.com/office/drawing/2014/main" id="{47B72AE1-2093-4A89-8767-72B3D64A6211}"/>
                </a:ext>
              </a:extLst>
            </p:cNvPr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Elipse 83">
            <a:extLst>
              <a:ext uri="{FF2B5EF4-FFF2-40B4-BE49-F238E27FC236}">
                <a16:creationId xmlns:a16="http://schemas.microsoft.com/office/drawing/2014/main" id="{A72C08A2-3FA2-4C3C-8F68-F939FA0A56AB}"/>
              </a:ext>
            </a:extLst>
          </p:cNvPr>
          <p:cNvSpPr/>
          <p:nvPr/>
        </p:nvSpPr>
        <p:spPr>
          <a:xfrm>
            <a:off x="10669956" y="2253085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5</a:t>
            </a:r>
            <a:endParaRPr lang="pt-BR" b="1" dirty="0"/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id="{F5CA1AA0-DC74-4EFB-AA52-45C4873FB9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6" name="CaixaDeTexto 4">
            <a:extLst>
              <a:ext uri="{FF2B5EF4-FFF2-40B4-BE49-F238E27FC236}">
                <a16:creationId xmlns:a16="http://schemas.microsoft.com/office/drawing/2014/main" id="{775E5707-6386-4E2D-9C4B-17E31F14D546}"/>
              </a:ext>
            </a:extLst>
          </p:cNvPr>
          <p:cNvSpPr txBox="1"/>
          <p:nvPr/>
        </p:nvSpPr>
        <p:spPr>
          <a:xfrm>
            <a:off x="3522000" y="1152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APLICAÇÃO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23812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4">
            <a:extLst>
              <a:ext uri="{FF2B5EF4-FFF2-40B4-BE49-F238E27FC236}">
                <a16:creationId xmlns:a16="http://schemas.microsoft.com/office/drawing/2014/main" id="{FDB14E3B-88DE-463D-88DA-EAC55EB02003}"/>
              </a:ext>
            </a:extLst>
          </p:cNvPr>
          <p:cNvGrpSpPr/>
          <p:nvPr/>
        </p:nvGrpSpPr>
        <p:grpSpPr>
          <a:xfrm>
            <a:off x="1202217" y="1283445"/>
            <a:ext cx="9787568" cy="5445215"/>
            <a:chOff x="971883" y="837269"/>
            <a:chExt cx="10312408" cy="585254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7" name="Imagem 6" descr="Uma imagem contendo objeto, kit de primeiros socorros, sinal&#10;&#10;Descrição gerada automaticamente">
              <a:extLst>
                <a:ext uri="{FF2B5EF4-FFF2-40B4-BE49-F238E27FC236}">
                  <a16:creationId xmlns:a16="http://schemas.microsoft.com/office/drawing/2014/main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9" name="Imagem 8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12" name="Imagem 11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13" name="Imagem 12" descr="Uma imagem contendo objeto&#10;&#10;Descrição gerada automaticamente">
              <a:extLst>
                <a:ext uri="{FF2B5EF4-FFF2-40B4-BE49-F238E27FC236}">
                  <a16:creationId xmlns:a16="http://schemas.microsoft.com/office/drawing/2014/main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" name="Conector: Curvo 14">
              <a:extLst>
                <a:ext uri="{FF2B5EF4-FFF2-40B4-BE49-F238E27FC236}">
                  <a16:creationId xmlns:a16="http://schemas.microsoft.com/office/drawing/2014/main" id="{1FF7976A-304A-4A7C-8588-A40BE0C14AF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o 15">
              <a:extLst>
                <a:ext uri="{FF2B5EF4-FFF2-40B4-BE49-F238E27FC236}">
                  <a16:creationId xmlns:a16="http://schemas.microsoft.com/office/drawing/2014/main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id="{686A08CA-D2C7-4C57-8387-A81C0BE50BB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o 18">
              <a:extLst>
                <a:ext uri="{FF2B5EF4-FFF2-40B4-BE49-F238E27FC236}">
                  <a16:creationId xmlns:a16="http://schemas.microsoft.com/office/drawing/2014/main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o 19">
              <a:extLst>
                <a:ext uri="{FF2B5EF4-FFF2-40B4-BE49-F238E27FC236}">
                  <a16:creationId xmlns:a16="http://schemas.microsoft.com/office/drawing/2014/main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o 20">
              <a:extLst>
                <a:ext uri="{FF2B5EF4-FFF2-40B4-BE49-F238E27FC236}">
                  <a16:creationId xmlns:a16="http://schemas.microsoft.com/office/drawing/2014/main" id="{C2206808-D10E-4E1F-9D0C-985FA86A73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:a16="http://schemas.microsoft.com/office/drawing/2014/main" id="{94D8D466-9C3D-40C0-BE16-33A4F4DF001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BA2C04D6-5E61-4077-BA66-E8023C0468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29" name="CaixaDeTexto 31">
            <a:extLst>
              <a:ext uri="{FF2B5EF4-FFF2-40B4-BE49-F238E27FC236}">
                <a16:creationId xmlns:a16="http://schemas.microsoft.com/office/drawing/2014/main" id="{5AE78197-A1BD-4D05-92FD-0A6D0C130C57}"/>
              </a:ext>
            </a:extLst>
          </p:cNvPr>
          <p:cNvSpPr txBox="1"/>
          <p:nvPr/>
        </p:nvSpPr>
        <p:spPr>
          <a:xfrm>
            <a:off x="3263501" y="34456"/>
            <a:ext cx="5571394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FERRAMENTAS DE DESENVOLVIMENTO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07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468817-6B7D-4196-BBBD-2A5BA0FA8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7" b="11909"/>
          <a:stretch/>
        </p:blipFill>
        <p:spPr>
          <a:xfrm>
            <a:off x="6047585" y="959923"/>
            <a:ext cx="4970127" cy="2791795"/>
          </a:xfrm>
          <a:prstGeom prst="roundRect">
            <a:avLst>
              <a:gd name="adj" fmla="val 4127"/>
            </a:avLst>
          </a:prstGeom>
          <a:effectLst>
            <a:outerShdw blurRad="50800" dist="50800" dir="5400000" algn="ctr" rotWithShape="0">
              <a:schemeClr val="tx1"/>
            </a:outerShdw>
            <a:softEdge rad="381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4C0E56-C360-4644-84A6-5C24585A5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saturation sat="102000"/>
                    </a14:imgEffect>
                  </a14:imgLayer>
                </a14:imgProps>
              </a:ext>
            </a:extLst>
          </a:blip>
          <a:srcRect t="4307" b="10635"/>
          <a:stretch/>
        </p:blipFill>
        <p:spPr>
          <a:xfrm>
            <a:off x="6145085" y="3656468"/>
            <a:ext cx="5129802" cy="2880825"/>
          </a:xfrm>
          <a:prstGeom prst="roundRect">
            <a:avLst>
              <a:gd name="adj" fmla="val 3865"/>
            </a:avLst>
          </a:prstGeom>
          <a:effectLst>
            <a:glow>
              <a:schemeClr val="tx1"/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523F4B3-27A7-4D9F-982B-F14BC8C43B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 t="4306" b="10476"/>
          <a:stretch/>
        </p:blipFill>
        <p:spPr>
          <a:xfrm>
            <a:off x="917112" y="1712309"/>
            <a:ext cx="5547649" cy="3124199"/>
          </a:xfrm>
          <a:prstGeom prst="roundRect">
            <a:avLst>
              <a:gd name="adj" fmla="val 4411"/>
            </a:avLst>
          </a:prstGeom>
          <a:ln cap="rnd">
            <a:solidFill>
              <a:schemeClr val="bg1"/>
            </a:solidFill>
          </a:ln>
          <a:effectLst>
            <a:softEdge rad="3810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6F36915-CFF8-495A-9644-29AA44E6B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0">
            <a:extLst>
              <a:ext uri="{FF2B5EF4-FFF2-40B4-BE49-F238E27FC236}">
                <a16:creationId xmlns:a16="http://schemas.microsoft.com/office/drawing/2014/main" id="{47402F17-BA38-491A-B397-0C8BDA0A3AF3}"/>
              </a:ext>
            </a:extLst>
          </p:cNvPr>
          <p:cNvSpPr txBox="1"/>
          <p:nvPr/>
        </p:nvSpPr>
        <p:spPr>
          <a:xfrm>
            <a:off x="3571085" y="4078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TELAS DO SISTEMA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9717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0B4954-26AC-43F6-9794-8C11004E9E6C}"/>
              </a:ext>
            </a:extLst>
          </p:cNvPr>
          <p:cNvSpPr txBox="1"/>
          <p:nvPr/>
        </p:nvSpPr>
        <p:spPr>
          <a:xfrm>
            <a:off x="2962617" y="4467418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Demonstração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36" y="975048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83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329E45-E8CB-4944-BE7D-678B43249280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C250BCF-E5DE-4AD2-A23E-FCDE13099264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id="{69A8D160-6718-44F3-B7AD-9D5AA1317397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719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4">
            <a:extLst>
              <a:ext uri="{FF2B5EF4-FFF2-40B4-BE49-F238E27FC236}">
                <a16:creationId xmlns:a16="http://schemas.microsoft.com/office/drawing/2014/main" id="{31382BCE-31AB-4E2C-9F24-2D4A779E01C8}"/>
              </a:ext>
            </a:extLst>
          </p:cNvPr>
          <p:cNvSpPr txBox="1"/>
          <p:nvPr/>
        </p:nvSpPr>
        <p:spPr>
          <a:xfrm>
            <a:off x="1762313" y="5121973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MONITORAMENTO DE CLIMATIZAÇÃO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VIA ARDUÍNO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pic>
        <p:nvPicPr>
          <p:cNvPr id="6" name="Imagem 5" descr="Resultado de imagem para bandtec">
            <a:extLst>
              <a:ext uri="{FF2B5EF4-FFF2-40B4-BE49-F238E27FC236}">
                <a16:creationId xmlns:a16="http://schemas.microsoft.com/office/drawing/2014/main" id="{C51CC135-60D9-4EA3-BA04-46EF0C9BE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19" y="2151207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9AFA27A1-4420-4BA6-AE3A-7888C24C5A49}"/>
              </a:ext>
            </a:extLst>
          </p:cNvPr>
          <p:cNvSpPr txBox="1"/>
          <p:nvPr/>
        </p:nvSpPr>
        <p:spPr>
          <a:xfrm>
            <a:off x="7852942" y="3647672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00BBCF"/>
                </a:solidFill>
              </a:rPr>
              <a:t>Geração Futura 2018</a:t>
            </a:r>
          </a:p>
        </p:txBody>
      </p:sp>
      <p:sp>
        <p:nvSpPr>
          <p:cNvPr id="8" name="CaixaDeTexto 45">
            <a:extLst>
              <a:ext uri="{FF2B5EF4-FFF2-40B4-BE49-F238E27FC236}">
                <a16:creationId xmlns:a16="http://schemas.microsoft.com/office/drawing/2014/main" id="{5F6B9C4E-8534-403E-AEEA-BA5D51666C4C}"/>
              </a:ext>
            </a:extLst>
          </p:cNvPr>
          <p:cNvSpPr txBox="1"/>
          <p:nvPr/>
        </p:nvSpPr>
        <p:spPr>
          <a:xfrm>
            <a:off x="7281594" y="4154398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rgbClr val="00BBCF"/>
                </a:solidFill>
              </a:rPr>
              <a:t>Curso de Tecnologia em Análise e Desenvolvimento de Sistemas</a:t>
            </a:r>
          </a:p>
        </p:txBody>
      </p:sp>
      <p:grpSp>
        <p:nvGrpSpPr>
          <p:cNvPr id="9" name="Grupo 6">
            <a:extLst>
              <a:ext uri="{FF2B5EF4-FFF2-40B4-BE49-F238E27FC236}">
                <a16:creationId xmlns:a16="http://schemas.microsoft.com/office/drawing/2014/main" id="{AB665671-AE89-4940-AFF4-F2F9C6F487C0}"/>
              </a:ext>
            </a:extLst>
          </p:cNvPr>
          <p:cNvGrpSpPr/>
          <p:nvPr/>
        </p:nvGrpSpPr>
        <p:grpSpPr>
          <a:xfrm>
            <a:off x="325443" y="304879"/>
            <a:ext cx="6793465" cy="424377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12" name="Grupo 48">
              <a:extLst>
                <a:ext uri="{FF2B5EF4-FFF2-40B4-BE49-F238E27FC236}">
                  <a16:creationId xmlns:a16="http://schemas.microsoft.com/office/drawing/2014/main" id="{02572C24-4F58-4F7A-9C23-F1805BCC5267}"/>
                </a:ext>
              </a:extLst>
            </p:cNvPr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4" name="Grupo 42">
                <a:extLst>
                  <a:ext uri="{FF2B5EF4-FFF2-40B4-BE49-F238E27FC236}">
                    <a16:creationId xmlns:a16="http://schemas.microsoft.com/office/drawing/2014/main" id="{6FBD6EC9-4D7D-4D0F-BD51-BB1C5A460D69}"/>
                  </a:ext>
                </a:extLst>
              </p:cNvPr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7" name="Grupo 35">
                  <a:extLst>
                    <a:ext uri="{FF2B5EF4-FFF2-40B4-BE49-F238E27FC236}">
                      <a16:creationId xmlns:a16="http://schemas.microsoft.com/office/drawing/2014/main" id="{ED869AF7-5BDF-4AF8-8946-C3A7118A3269}"/>
                    </a:ext>
                  </a:extLst>
                </p:cNvPr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3" name="Agrupar 22">
                    <a:extLst>
                      <a:ext uri="{FF2B5EF4-FFF2-40B4-BE49-F238E27FC236}">
                        <a16:creationId xmlns:a16="http://schemas.microsoft.com/office/drawing/2014/main" id="{C65CC24E-EAA2-4D15-A50E-6DA0C53D0BA4}"/>
                      </a:ext>
                    </a:extLst>
                  </p:cNvPr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2" name="Picture 2" descr="Resultado de imagem para dht11 icon">
                      <a:extLst>
                        <a:ext uri="{FF2B5EF4-FFF2-40B4-BE49-F238E27FC236}">
                          <a16:creationId xmlns:a16="http://schemas.microsoft.com/office/drawing/2014/main" id="{21CD8076-2984-4B36-A15A-06E5426B1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3" name="Fluxograma: Conector 32">
                      <a:extLst>
                        <a:ext uri="{FF2B5EF4-FFF2-40B4-BE49-F238E27FC236}">
                          <a16:creationId xmlns:a16="http://schemas.microsoft.com/office/drawing/2014/main" id="{EDB4CAEE-1D36-4991-87C0-57457978B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33">
                      <a:extLst>
                        <a:ext uri="{FF2B5EF4-FFF2-40B4-BE49-F238E27FC236}">
                          <a16:creationId xmlns:a16="http://schemas.microsoft.com/office/drawing/2014/main" id="{88ABFCEF-CCEB-4344-BA58-7FE952E2C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5" name="Fluxograma: Conector 34">
                      <a:extLst>
                        <a:ext uri="{FF2B5EF4-FFF2-40B4-BE49-F238E27FC236}">
                          <a16:creationId xmlns:a16="http://schemas.microsoft.com/office/drawing/2014/main" id="{B2057F11-7EB1-49B4-92DA-A1ADF49AA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>
                      <a:extLst>
                        <a:ext uri="{FF2B5EF4-FFF2-40B4-BE49-F238E27FC236}">
                          <a16:creationId xmlns:a16="http://schemas.microsoft.com/office/drawing/2014/main" id="{AD042869-AC7E-4FB3-8AF4-536783765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>
                      <a:extLst>
                        <a:ext uri="{FF2B5EF4-FFF2-40B4-BE49-F238E27FC236}">
                          <a16:creationId xmlns:a16="http://schemas.microsoft.com/office/drawing/2014/main" id="{8119AEE0-7007-4D56-A04A-69CDE4036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>
                      <a:extLst>
                        <a:ext uri="{FF2B5EF4-FFF2-40B4-BE49-F238E27FC236}">
                          <a16:creationId xmlns:a16="http://schemas.microsoft.com/office/drawing/2014/main" id="{5EFC056F-9636-4C3F-A6A4-D86A4F08D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>
                      <a:extLst>
                        <a:ext uri="{FF2B5EF4-FFF2-40B4-BE49-F238E27FC236}">
                          <a16:creationId xmlns:a16="http://schemas.microsoft.com/office/drawing/2014/main" id="{D4E709F3-39E2-4720-9FE1-FF2067746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>
                      <a:extLst>
                        <a:ext uri="{FF2B5EF4-FFF2-40B4-BE49-F238E27FC236}">
                          <a16:creationId xmlns:a16="http://schemas.microsoft.com/office/drawing/2014/main" id="{4C49D132-A0F2-44C3-A287-C6B755D76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>
                      <a:extLst>
                        <a:ext uri="{FF2B5EF4-FFF2-40B4-BE49-F238E27FC236}">
                          <a16:creationId xmlns:a16="http://schemas.microsoft.com/office/drawing/2014/main" id="{EC1AC9E4-4D4E-425D-8BF8-2D6A9CE2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>
                      <a:extLst>
                        <a:ext uri="{FF2B5EF4-FFF2-40B4-BE49-F238E27FC236}">
                          <a16:creationId xmlns:a16="http://schemas.microsoft.com/office/drawing/2014/main" id="{A7BCCE53-1CA7-4BEE-BFA7-AC8C1F4F9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>
                      <a:extLst>
                        <a:ext uri="{FF2B5EF4-FFF2-40B4-BE49-F238E27FC236}">
                          <a16:creationId xmlns:a16="http://schemas.microsoft.com/office/drawing/2014/main" id="{7444B7AB-C4C0-4B9C-B0A8-57AA4932276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>
                      <a:extLst>
                        <a:ext uri="{FF2B5EF4-FFF2-40B4-BE49-F238E27FC236}">
                          <a16:creationId xmlns:a16="http://schemas.microsoft.com/office/drawing/2014/main" id="{61A73945-E8F7-4C99-BC35-C34BF30F6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4" name="Imagem 23">
                    <a:extLst>
                      <a:ext uri="{FF2B5EF4-FFF2-40B4-BE49-F238E27FC236}">
                        <a16:creationId xmlns:a16="http://schemas.microsoft.com/office/drawing/2014/main" id="{D59D7795-7891-4D63-8D67-8EA9E1DD1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5" name="Picture 10" descr="Imagem relacionada">
                    <a:extLst>
                      <a:ext uri="{FF2B5EF4-FFF2-40B4-BE49-F238E27FC236}">
                        <a16:creationId xmlns:a16="http://schemas.microsoft.com/office/drawing/2014/main" id="{35C4C425-C2C1-4A98-80A7-9FF5A7A7C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6" name="Picture 12" descr="Resultado de imagem para transmitter icon png">
                    <a:extLst>
                      <a:ext uri="{FF2B5EF4-FFF2-40B4-BE49-F238E27FC236}">
                        <a16:creationId xmlns:a16="http://schemas.microsoft.com/office/drawing/2014/main" id="{6F27A6FF-D426-444E-B0D2-E1DA05F732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7" name="Imagem 26">
                    <a:extLst>
                      <a:ext uri="{FF2B5EF4-FFF2-40B4-BE49-F238E27FC236}">
                        <a16:creationId xmlns:a16="http://schemas.microsoft.com/office/drawing/2014/main" id="{B7631CCA-B60D-4E5A-8FFC-D69B91251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8" name="Imagem 27">
                    <a:extLst>
                      <a:ext uri="{FF2B5EF4-FFF2-40B4-BE49-F238E27FC236}">
                        <a16:creationId xmlns:a16="http://schemas.microsoft.com/office/drawing/2014/main" id="{A6088279-255B-4D12-AE72-92CD7FEBF7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4" descr="Imagem relacionada">
                    <a:extLst>
                      <a:ext uri="{FF2B5EF4-FFF2-40B4-BE49-F238E27FC236}">
                        <a16:creationId xmlns:a16="http://schemas.microsoft.com/office/drawing/2014/main" id="{39FE4803-8626-4871-A9B1-E1A7E75D8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6" descr="Imagem relacionada">
                    <a:extLst>
                      <a:ext uri="{FF2B5EF4-FFF2-40B4-BE49-F238E27FC236}">
                        <a16:creationId xmlns:a16="http://schemas.microsoft.com/office/drawing/2014/main" id="{63002D09-7544-45C4-AE98-4C3F5A28B1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1" name="Picture 6" descr="Resultado de imagem para configuration icon">
                    <a:extLst>
                      <a:ext uri="{FF2B5EF4-FFF2-40B4-BE49-F238E27FC236}">
                        <a16:creationId xmlns:a16="http://schemas.microsoft.com/office/drawing/2014/main" id="{4817C77B-28B3-4659-9D96-4CCEBFCC7D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Agrupar 17">
                  <a:extLst>
                    <a:ext uri="{FF2B5EF4-FFF2-40B4-BE49-F238E27FC236}">
                      <a16:creationId xmlns:a16="http://schemas.microsoft.com/office/drawing/2014/main" id="{009BFF8D-5A98-43BB-BB08-40D30450B8B7}"/>
                    </a:ext>
                  </a:extLst>
                </p:cNvPr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20" name="Picture 2" descr="Imagem relacionada">
                    <a:extLst>
                      <a:ext uri="{FF2B5EF4-FFF2-40B4-BE49-F238E27FC236}">
                        <a16:creationId xmlns:a16="http://schemas.microsoft.com/office/drawing/2014/main" id="{8C161BDD-03C3-4CCE-A3B0-A83AB9F3A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Resultado de imagem para microscope icon">
                    <a:extLst>
                      <a:ext uri="{FF2B5EF4-FFF2-40B4-BE49-F238E27FC236}">
                        <a16:creationId xmlns:a16="http://schemas.microsoft.com/office/drawing/2014/main" id="{4F1B277A-0A50-4031-AC76-2F0BDCCC17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8" descr="Resultado de imagem para lab icon">
                    <a:extLst>
                      <a:ext uri="{FF2B5EF4-FFF2-40B4-BE49-F238E27FC236}">
                        <a16:creationId xmlns:a16="http://schemas.microsoft.com/office/drawing/2014/main" id="{923243D5-10BA-4DB0-AD5B-3A515E249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" name="Imagem 18">
                  <a:extLst>
                    <a:ext uri="{FF2B5EF4-FFF2-40B4-BE49-F238E27FC236}">
                      <a16:creationId xmlns:a16="http://schemas.microsoft.com/office/drawing/2014/main" id="{E7182265-0A86-4E6E-848E-B47029BC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5" name="CaixaDeTexto 10">
                <a:extLst>
                  <a:ext uri="{FF2B5EF4-FFF2-40B4-BE49-F238E27FC236}">
                    <a16:creationId xmlns:a16="http://schemas.microsoft.com/office/drawing/2014/main" id="{DAE3C1EF-413D-401C-9C89-860C7BF48470}"/>
                  </a:ext>
                </a:extLst>
              </p:cNvPr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6600" b="1" dirty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</a:p>
            </p:txBody>
          </p:sp>
          <p:sp>
            <p:nvSpPr>
              <p:cNvPr id="16" name="CaixaDeTexto 11">
                <a:extLst>
                  <a:ext uri="{FF2B5EF4-FFF2-40B4-BE49-F238E27FC236}">
                    <a16:creationId xmlns:a16="http://schemas.microsoft.com/office/drawing/2014/main" id="{8B6FF1B4-2E3E-4340-9CAB-9CD1EE436956}"/>
                  </a:ext>
                </a:extLst>
              </p:cNvPr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</a:p>
            </p:txBody>
          </p:sp>
        </p:grpSp>
        <p:pic>
          <p:nvPicPr>
            <p:cNvPr id="13" name="Picture 24" descr="Resultado de imagem para localization icon png">
              <a:extLst>
                <a:ext uri="{FF2B5EF4-FFF2-40B4-BE49-F238E27FC236}">
                  <a16:creationId xmlns:a16="http://schemas.microsoft.com/office/drawing/2014/main" id="{37D01EF0-62BF-4CB6-A940-3A60FA6D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65" y="5696444"/>
            <a:ext cx="2811073" cy="87206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41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">
            <a:extLst>
              <a:ext uri="{FF2B5EF4-FFF2-40B4-BE49-F238E27FC236}">
                <a16:creationId xmlns:a16="http://schemas.microsoft.com/office/drawing/2014/main" id="{F0948E14-EC9A-4DBD-80D4-097506FF736D}"/>
              </a:ext>
            </a:extLst>
          </p:cNvPr>
          <p:cNvGrpSpPr/>
          <p:nvPr/>
        </p:nvGrpSpPr>
        <p:grpSpPr>
          <a:xfrm>
            <a:off x="1528691" y="1393408"/>
            <a:ext cx="9134617" cy="5172010"/>
            <a:chOff x="755195" y="454890"/>
            <a:chExt cx="10906723" cy="5925831"/>
          </a:xfrm>
        </p:grpSpPr>
        <p:sp>
          <p:nvSpPr>
            <p:cNvPr id="6" name="CaixaDeTexto 15">
              <a:extLst>
                <a:ext uri="{FF2B5EF4-FFF2-40B4-BE49-F238E27FC236}">
                  <a16:creationId xmlns:a16="http://schemas.microsoft.com/office/drawing/2014/main" id="{C3A3120E-79AC-48F3-8062-FEE9070F18C6}"/>
                </a:ext>
              </a:extLst>
            </p:cNvPr>
            <p:cNvSpPr txBox="1"/>
            <p:nvPr/>
          </p:nvSpPr>
          <p:spPr>
            <a:xfrm>
              <a:off x="910959" y="5116286"/>
              <a:ext cx="25833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DE0005"/>
                  </a:solidFill>
                </a:rPr>
                <a:t>CONECTA O ARDUÍNO NA PORTA USB DO COMPUTADOR</a:t>
              </a:r>
            </a:p>
          </p:txBody>
        </p:sp>
        <p:sp>
          <p:nvSpPr>
            <p:cNvPr id="7" name="CaixaDeTexto 16">
              <a:extLst>
                <a:ext uri="{FF2B5EF4-FFF2-40B4-BE49-F238E27FC236}">
                  <a16:creationId xmlns:a16="http://schemas.microsoft.com/office/drawing/2014/main" id="{30DE9DFE-A4E5-4800-9E74-8128D27854FA}"/>
                </a:ext>
              </a:extLst>
            </p:cNvPr>
            <p:cNvSpPr txBox="1"/>
            <p:nvPr/>
          </p:nvSpPr>
          <p:spPr>
            <a:xfrm>
              <a:off x="6024499" y="4055182"/>
              <a:ext cx="2846786" cy="105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DE0005"/>
                  </a:solidFill>
                  <a:hlinkClick r:id="rId3"/>
                </a:rPr>
                <a:t>http://monkeyshealthcare.azurewebsites.net/html/home.html</a:t>
              </a:r>
              <a:endParaRPr lang="pt-BR" b="1" dirty="0">
                <a:solidFill>
                  <a:srgbClr val="DE0005"/>
                </a:solidFill>
              </a:endParaRPr>
            </a:p>
          </p:txBody>
        </p:sp>
        <p:sp>
          <p:nvSpPr>
            <p:cNvPr id="8" name="CaixaDeTexto 17">
              <a:extLst>
                <a:ext uri="{FF2B5EF4-FFF2-40B4-BE49-F238E27FC236}">
                  <a16:creationId xmlns:a16="http://schemas.microsoft.com/office/drawing/2014/main" id="{65EA1956-F57A-4372-9D15-22F824C37543}"/>
                </a:ext>
              </a:extLst>
            </p:cNvPr>
            <p:cNvSpPr txBox="1"/>
            <p:nvPr/>
          </p:nvSpPr>
          <p:spPr>
            <a:xfrm>
              <a:off x="6080717" y="5322816"/>
              <a:ext cx="2583355" cy="105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b="1" dirty="0">
                  <a:solidFill>
                    <a:srgbClr val="DE0005"/>
                  </a:solidFill>
                </a:rPr>
                <a:t>ADMINISTRADOR REALIZA OS CADASTROS</a:t>
              </a:r>
            </a:p>
          </p:txBody>
        </p:sp>
        <p:grpSp>
          <p:nvGrpSpPr>
            <p:cNvPr id="9" name="Grupo 87">
              <a:extLst>
                <a:ext uri="{FF2B5EF4-FFF2-40B4-BE49-F238E27FC236}">
                  <a16:creationId xmlns:a16="http://schemas.microsoft.com/office/drawing/2014/main" id="{91867D3F-82EF-45E9-89E6-820EF70C3BD5}"/>
                </a:ext>
              </a:extLst>
            </p:cNvPr>
            <p:cNvGrpSpPr/>
            <p:nvPr/>
          </p:nvGrpSpPr>
          <p:grpSpPr>
            <a:xfrm>
              <a:off x="3019639" y="916260"/>
              <a:ext cx="2758191" cy="1376896"/>
              <a:chOff x="1605993" y="1577778"/>
              <a:chExt cx="3775053" cy="1780319"/>
            </a:xfrm>
          </p:grpSpPr>
          <p:pic>
            <p:nvPicPr>
              <p:cNvPr id="21" name="Picture 8" descr="Resultado de imagem para arduino uno icon">
                <a:extLst>
                  <a:ext uri="{FF2B5EF4-FFF2-40B4-BE49-F238E27FC236}">
                    <a16:creationId xmlns:a16="http://schemas.microsoft.com/office/drawing/2014/main" id="{E05050F4-9E7B-4B9A-B28A-38CDB0738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5993" y="1577778"/>
                <a:ext cx="2219033" cy="1571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Resultado de imagem para dht11 icon">
                <a:extLst>
                  <a:ext uri="{FF2B5EF4-FFF2-40B4-BE49-F238E27FC236}">
                    <a16:creationId xmlns:a16="http://schemas.microsoft.com/office/drawing/2014/main" id="{26C60EE8-8022-4823-A6F1-76C2A059C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69368">
                <a:off x="4241764" y="1688187"/>
                <a:ext cx="1139282" cy="1139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0A8F081F-6708-460A-B13E-A112B56CEA70}"/>
                  </a:ext>
                </a:extLst>
              </p:cNvPr>
              <p:cNvCxnSpPr/>
              <p:nvPr/>
            </p:nvCxnSpPr>
            <p:spPr>
              <a:xfrm rot="5400000">
                <a:off x="2864948" y="3120120"/>
                <a:ext cx="108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5CAC7085-EBB2-4B03-8BC6-AEBA36D9063B}"/>
                  </a:ext>
                </a:extLst>
              </p:cNvPr>
              <p:cNvCxnSpPr/>
              <p:nvPr/>
            </p:nvCxnSpPr>
            <p:spPr>
              <a:xfrm rot="10800000">
                <a:off x="2921046" y="3157132"/>
                <a:ext cx="972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BF7656DC-9D88-43D8-B23F-398E0A33A162}"/>
                  </a:ext>
                </a:extLst>
              </p:cNvPr>
              <p:cNvCxnSpPr/>
              <p:nvPr/>
            </p:nvCxnSpPr>
            <p:spPr>
              <a:xfrm rot="5400000">
                <a:off x="3358179" y="2630209"/>
                <a:ext cx="1044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4D5C7001-1C74-416E-836D-98284D877754}"/>
                  </a:ext>
                </a:extLst>
              </p:cNvPr>
              <p:cNvCxnSpPr/>
              <p:nvPr/>
            </p:nvCxnSpPr>
            <p:spPr>
              <a:xfrm rot="10800000">
                <a:off x="3867903" y="2109706"/>
                <a:ext cx="324000" cy="1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Multiplicar 76">
                <a:extLst>
                  <a:ext uri="{FF2B5EF4-FFF2-40B4-BE49-F238E27FC236}">
                    <a16:creationId xmlns:a16="http://schemas.microsoft.com/office/drawing/2014/main" id="{9E8CABDF-1123-4A4D-93F1-8AC90A5293BC}"/>
                  </a:ext>
                </a:extLst>
              </p:cNvPr>
              <p:cNvSpPr/>
              <p:nvPr/>
            </p:nvSpPr>
            <p:spPr>
              <a:xfrm rot="5400000">
                <a:off x="4231297" y="2255287"/>
                <a:ext cx="143301" cy="170597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7368FC8D-939B-4313-B40F-EB5CA3018DF5}"/>
                  </a:ext>
                </a:extLst>
              </p:cNvPr>
              <p:cNvCxnSpPr/>
              <p:nvPr/>
            </p:nvCxnSpPr>
            <p:spPr>
              <a:xfrm rot="5400000">
                <a:off x="3204017" y="3161060"/>
                <a:ext cx="180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B1EA7372-210B-4706-8B0F-36A2BEFA1DDE}"/>
                  </a:ext>
                </a:extLst>
              </p:cNvPr>
              <p:cNvCxnSpPr/>
              <p:nvPr/>
            </p:nvCxnSpPr>
            <p:spPr>
              <a:xfrm rot="10800000">
                <a:off x="3288759" y="3240779"/>
                <a:ext cx="720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2137C522-F8E0-45DE-8CB2-6F07B8642833}"/>
                  </a:ext>
                </a:extLst>
              </p:cNvPr>
              <p:cNvCxnSpPr/>
              <p:nvPr/>
            </p:nvCxnSpPr>
            <p:spPr>
              <a:xfrm rot="5400000">
                <a:off x="3475428" y="2733264"/>
                <a:ext cx="1044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2AA1882C-4430-4D84-B22E-6AEF55E76FF3}"/>
                  </a:ext>
                </a:extLst>
              </p:cNvPr>
              <p:cNvCxnSpPr/>
              <p:nvPr/>
            </p:nvCxnSpPr>
            <p:spPr>
              <a:xfrm rot="10800000">
                <a:off x="3999340" y="2226105"/>
                <a:ext cx="216000" cy="1588"/>
              </a:xfrm>
              <a:prstGeom prst="line">
                <a:avLst/>
              </a:pr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684F5EC5-837A-40B4-AD9A-C3B4A0B95D39}"/>
                  </a:ext>
                </a:extLst>
              </p:cNvPr>
              <p:cNvCxnSpPr/>
              <p:nvPr/>
            </p:nvCxnSpPr>
            <p:spPr>
              <a:xfrm rot="5400000">
                <a:off x="2925466" y="3195331"/>
                <a:ext cx="288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EACE5FE7-1748-47F3-B688-8CBE2BAA639F}"/>
                  </a:ext>
                </a:extLst>
              </p:cNvPr>
              <p:cNvCxnSpPr/>
              <p:nvPr/>
            </p:nvCxnSpPr>
            <p:spPr>
              <a:xfrm rot="10800000">
                <a:off x="3055818" y="3336114"/>
                <a:ext cx="1080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>
                <a:extLst>
                  <a:ext uri="{FF2B5EF4-FFF2-40B4-BE49-F238E27FC236}">
                    <a16:creationId xmlns:a16="http://schemas.microsoft.com/office/drawing/2014/main" id="{28E8A22D-AD6D-4685-9227-F62E68FAA5B5}"/>
                  </a:ext>
                </a:extLst>
              </p:cNvPr>
              <p:cNvCxnSpPr/>
              <p:nvPr/>
            </p:nvCxnSpPr>
            <p:spPr>
              <a:xfrm rot="5400000">
                <a:off x="3672951" y="2907303"/>
                <a:ext cx="900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FFB810C9-EE99-4F93-9257-541F767D0573}"/>
                  </a:ext>
                </a:extLst>
              </p:cNvPr>
              <p:cNvCxnSpPr/>
              <p:nvPr/>
            </p:nvCxnSpPr>
            <p:spPr>
              <a:xfrm rot="10800000">
                <a:off x="4109931" y="2458800"/>
                <a:ext cx="1440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73B8A4B-271D-48A5-9DEB-F37EC3DF3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333" t="11111" r="32235" b="33681"/>
            <a:stretch/>
          </p:blipFill>
          <p:spPr>
            <a:xfrm>
              <a:off x="7323981" y="454890"/>
              <a:ext cx="2680185" cy="2347930"/>
            </a:xfrm>
            <a:prstGeom prst="rect">
              <a:avLst/>
            </a:prstGeom>
          </p:spPr>
        </p:pic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B577021A-1493-4990-BBA7-E22EC7C66C40}"/>
                </a:ext>
              </a:extLst>
            </p:cNvPr>
            <p:cNvGrpSpPr/>
            <p:nvPr/>
          </p:nvGrpSpPr>
          <p:grpSpPr>
            <a:xfrm>
              <a:off x="755195" y="2554274"/>
              <a:ext cx="3101439" cy="2710543"/>
              <a:chOff x="5203371" y="348343"/>
              <a:chExt cx="4789714" cy="4789714"/>
            </a:xfrm>
          </p:grpSpPr>
          <p:pic>
            <p:nvPicPr>
              <p:cNvPr id="19" name="Imagem 18" descr="Uma imagem contendo equipamentos eletrônicos, computador, sentado, laptop&#10;&#10;Descrição gerada automaticamente">
                <a:extLst>
                  <a:ext uri="{FF2B5EF4-FFF2-40B4-BE49-F238E27FC236}">
                    <a16:creationId xmlns:a16="http://schemas.microsoft.com/office/drawing/2014/main" id="{8928EF91-1D0A-4B3B-9A55-2D5DEEA0E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3371" y="348343"/>
                <a:ext cx="4789714" cy="4789714"/>
              </a:xfrm>
              <a:prstGeom prst="rect">
                <a:avLst/>
              </a:prstGeom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779E8B62-5ED1-4322-9026-72FB1EABC5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306" r="1016" b="11428"/>
              <a:stretch/>
            </p:blipFill>
            <p:spPr>
              <a:xfrm>
                <a:off x="5856514" y="1088571"/>
                <a:ext cx="3494315" cy="2253343"/>
              </a:xfrm>
              <a:prstGeom prst="rect">
                <a:avLst/>
              </a:prstGeom>
            </p:spPr>
          </p:pic>
        </p:grp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2D7ABC2-7C99-4F50-A58C-7DEAEA969813}"/>
                </a:ext>
              </a:extLst>
            </p:cNvPr>
            <p:cNvGrpSpPr/>
            <p:nvPr/>
          </p:nvGrpSpPr>
          <p:grpSpPr>
            <a:xfrm>
              <a:off x="8871285" y="3869216"/>
              <a:ext cx="2790633" cy="2494139"/>
              <a:chOff x="8792568" y="3232343"/>
              <a:chExt cx="2790633" cy="2494139"/>
            </a:xfrm>
          </p:grpSpPr>
          <p:pic>
            <p:nvPicPr>
              <p:cNvPr id="17" name="Imagem 16" descr="Uma imagem contendo equipamentos eletrônicos, computador, sentado, laptop&#10;&#10;Descrição gerada automaticamente">
                <a:extLst>
                  <a:ext uri="{FF2B5EF4-FFF2-40B4-BE49-F238E27FC236}">
                    <a16:creationId xmlns:a16="http://schemas.microsoft.com/office/drawing/2014/main" id="{0C7A5EF5-0BAE-42E3-B1DC-C97534316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2568" y="3232343"/>
                <a:ext cx="2790633" cy="2494139"/>
              </a:xfrm>
              <a:prstGeom prst="rect">
                <a:avLst/>
              </a:prstGeom>
            </p:spPr>
          </p:pic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D4F73396-7B84-441B-88BC-37F4622FF5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4306" b="11933"/>
              <a:stretch/>
            </p:blipFill>
            <p:spPr>
              <a:xfrm>
                <a:off x="9176657" y="3609499"/>
                <a:ext cx="2046513" cy="1193652"/>
              </a:xfrm>
              <a:prstGeom prst="rect">
                <a:avLst/>
              </a:prstGeom>
            </p:spPr>
          </p:pic>
        </p:grpSp>
        <p:cxnSp>
          <p:nvCxnSpPr>
            <p:cNvPr id="14" name="Conector angulado 23">
              <a:extLst>
                <a:ext uri="{FF2B5EF4-FFF2-40B4-BE49-F238E27FC236}">
                  <a16:creationId xmlns:a16="http://schemas.microsoft.com/office/drawing/2014/main" id="{E8BD3CF4-F182-4008-B528-E07322A92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442" y="1521153"/>
              <a:ext cx="1404000" cy="10440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angulado 23">
              <a:extLst>
                <a:ext uri="{FF2B5EF4-FFF2-40B4-BE49-F238E27FC236}">
                  <a16:creationId xmlns:a16="http://schemas.microsoft.com/office/drawing/2014/main" id="{92B54C7B-225C-4733-8B64-2BE1BB59F9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0132" y="2414578"/>
              <a:ext cx="3487097" cy="15831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angulado 23">
              <a:extLst>
                <a:ext uri="{FF2B5EF4-FFF2-40B4-BE49-F238E27FC236}">
                  <a16:creationId xmlns:a16="http://schemas.microsoft.com/office/drawing/2014/main" id="{0D4B66A2-BA6E-4BB7-B93C-A4553DB9EED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08881" y="2465729"/>
              <a:ext cx="2572589" cy="491482"/>
            </a:xfrm>
            <a:prstGeom prst="bentConnector3">
              <a:avLst>
                <a:gd name="adj1" fmla="val -35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id="{851589E3-FE8C-4DC2-A12F-447403D6A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37" name="CaixaDeTexto 59">
            <a:extLst>
              <a:ext uri="{FF2B5EF4-FFF2-40B4-BE49-F238E27FC236}">
                <a16:creationId xmlns:a16="http://schemas.microsoft.com/office/drawing/2014/main" id="{6A515CFD-4767-4560-8F51-4BA9C7CDFF5B}"/>
              </a:ext>
            </a:extLst>
          </p:cNvPr>
          <p:cNvSpPr txBox="1"/>
          <p:nvPr/>
        </p:nvSpPr>
        <p:spPr>
          <a:xfrm>
            <a:off x="3555888" y="3004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INSTALAÇÃO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88297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E6C9C-D61A-4368-A45C-AF05B779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17778"/>
            <a:ext cx="6993075" cy="5337359"/>
          </a:xfrm>
          <a:prstGeom prst="rect">
            <a:avLst/>
          </a:prstGeom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:a16="http://schemas.microsoft.com/office/drawing/2014/main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34" y="292680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:a16="http://schemas.microsoft.com/office/drawing/2014/main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2566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99A2E19-3F33-4830-BB89-88ED61FC364B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2415AF0-8FFB-4572-84E8-EB141AB79D29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id="{B1C242C7-7B37-4229-9AD0-A87BAD1367AA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4379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id="{BF55E878-05F8-4C01-810F-C5AAB2F274A9}"/>
              </a:ext>
            </a:extLst>
          </p:cNvPr>
          <p:cNvSpPr txBox="1"/>
          <p:nvPr/>
        </p:nvSpPr>
        <p:spPr>
          <a:xfrm>
            <a:off x="966992" y="1205761"/>
            <a:ext cx="3819525" cy="470898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Aprendizado 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Visão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Evolução 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Desenvolvimento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Metas cumpridas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7" y="943258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86" y="4400951"/>
            <a:ext cx="3693701" cy="11458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B2B001-A8B2-450A-8094-564428869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9">
            <a:extLst>
              <a:ext uri="{FF2B5EF4-FFF2-40B4-BE49-F238E27FC236}">
                <a16:creationId xmlns:a16="http://schemas.microsoft.com/office/drawing/2014/main" id="{51B10A8B-D448-42E1-AB23-C761DA520085}"/>
              </a:ext>
            </a:extLst>
          </p:cNvPr>
          <p:cNvSpPr txBox="1"/>
          <p:nvPr/>
        </p:nvSpPr>
        <p:spPr>
          <a:xfrm>
            <a:off x="3522000" y="4083943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14" y="881414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7ADE436-5D1E-4900-8603-BD1CE8591A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" y="6225794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>
            <a:extLst>
              <a:ext uri="{FF2B5EF4-FFF2-40B4-BE49-F238E27FC236}">
                <a16:creationId xmlns:a16="http://schemas.microsoft.com/office/drawing/2014/main" id="{7BB37CDC-DC28-4BBF-B23B-9B55BC5E62F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35" y="6199484"/>
            <a:ext cx="1089069" cy="425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291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046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141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CE2A16-F1D0-4A5A-BC4F-4BB26ED6BA50}"/>
              </a:ext>
            </a:extLst>
          </p:cNvPr>
          <p:cNvGrpSpPr/>
          <p:nvPr/>
        </p:nvGrpSpPr>
        <p:grpSpPr>
          <a:xfrm>
            <a:off x="1032681" y="56806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B0F25F3-C8A2-4694-B9C1-0EABC9F77A37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8" name="CaixaDeTexto 9">
            <a:extLst>
              <a:ext uri="{FF2B5EF4-FFF2-40B4-BE49-F238E27FC236}">
                <a16:creationId xmlns:a16="http://schemas.microsoft.com/office/drawing/2014/main" id="{14B85B34-A744-43A2-A0C2-1B87F787DAB2}"/>
              </a:ext>
            </a:extLst>
          </p:cNvPr>
          <p:cNvSpPr txBox="1"/>
          <p:nvPr/>
        </p:nvSpPr>
        <p:spPr>
          <a:xfrm>
            <a:off x="2962618" y="4629196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  <a:latin typeface="Bell MT" panose="02020503060305020303" pitchFamily="18" charset="0"/>
              </a:rPr>
              <a:t>Visão do Projeto</a:t>
            </a:r>
          </a:p>
        </p:txBody>
      </p:sp>
    </p:spTree>
    <p:extLst>
      <p:ext uri="{BB962C8B-B14F-4D97-AF65-F5344CB8AC3E}">
        <p14:creationId xmlns:p14="http://schemas.microsoft.com/office/powerpoint/2010/main" val="367796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848759" y="1300119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6" y="4330304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Pentágono 17">
            <a:extLst>
              <a:ext uri="{FF2B5EF4-FFF2-40B4-BE49-F238E27FC236}">
                <a16:creationId xmlns:a16="http://schemas.microsoft.com/office/drawing/2014/main" id="{7CE055BB-5078-4D42-9457-832887B26667}"/>
              </a:ext>
            </a:extLst>
          </p:cNvPr>
          <p:cNvSpPr/>
          <p:nvPr/>
        </p:nvSpPr>
        <p:spPr>
          <a:xfrm>
            <a:off x="1000125" y="4996672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</a:t>
            </a:r>
            <a:r>
              <a:rPr lang="pt-BR" sz="1400" b="1" dirty="0" err="1">
                <a:solidFill>
                  <a:schemeClr val="tx1"/>
                </a:solidFill>
              </a:rPr>
              <a:t>arduíno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Pentágono 20">
            <a:extLst>
              <a:ext uri="{FF2B5EF4-FFF2-40B4-BE49-F238E27FC236}">
                <a16:creationId xmlns:a16="http://schemas.microsoft.com/office/drawing/2014/main" id="{7CE055BB-5078-4D42-9457-832887B26667}"/>
              </a:ext>
            </a:extLst>
          </p:cNvPr>
          <p:cNvSpPr/>
          <p:nvPr/>
        </p:nvSpPr>
        <p:spPr>
          <a:xfrm flipH="1">
            <a:off x="6129890" y="2204102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:a16="http://schemas.microsoft.com/office/drawing/2014/main" id="{455FF22F-F752-40E8-8F12-C89349DBD989}"/>
              </a:ext>
            </a:extLst>
          </p:cNvPr>
          <p:cNvSpPr txBox="1"/>
          <p:nvPr/>
        </p:nvSpPr>
        <p:spPr>
          <a:xfrm>
            <a:off x="7629526" y="4330304"/>
            <a:ext cx="356235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Armazenamento Seguro de Dados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Alerta de Segurança </a:t>
            </a:r>
          </a:p>
          <a:p>
            <a:endParaRPr lang="pt-BR" sz="1600" b="1" dirty="0"/>
          </a:p>
        </p:txBody>
      </p:sp>
      <p:sp>
        <p:nvSpPr>
          <p:cNvPr id="10" name="CaixaDeTexto 22">
            <a:extLst>
              <a:ext uri="{FF2B5EF4-FFF2-40B4-BE49-F238E27FC236}">
                <a16:creationId xmlns:a16="http://schemas.microsoft.com/office/drawing/2014/main" id="{774FB3E9-2C99-4C14-9A58-D46F49964713}"/>
              </a:ext>
            </a:extLst>
          </p:cNvPr>
          <p:cNvSpPr txBox="1"/>
          <p:nvPr/>
        </p:nvSpPr>
        <p:spPr>
          <a:xfrm>
            <a:off x="710358" y="1658995"/>
            <a:ext cx="25908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endParaRPr lang="pt-BR" sz="1600" b="1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Dados Perdidos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Falta de Precisão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pt-BR" sz="1600" b="1" dirty="0"/>
              <a:t>Danos nos Materiais Biológicos</a:t>
            </a:r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B239A0-F5A5-4896-9365-4B4E8C2DD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:a16="http://schemas.microsoft.com/office/drawing/2014/main" id="{FFDE7525-8319-43EB-914C-DBA0BA3C4B36}"/>
              </a:ext>
            </a:extLst>
          </p:cNvPr>
          <p:cNvSpPr txBox="1"/>
          <p:nvPr/>
        </p:nvSpPr>
        <p:spPr>
          <a:xfrm>
            <a:off x="3555888" y="4464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6399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A599E5F-1265-47E1-A11A-4C2EA5BDA8F7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0C77291-D724-4BF5-BD0B-03E56F87BA6A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8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  <p:sp>
        <p:nvSpPr>
          <p:cNvPr id="6" name="CaixaDeTexto 9">
            <a:extLst>
              <a:ext uri="{FF2B5EF4-FFF2-40B4-BE49-F238E27FC236}">
                <a16:creationId xmlns:a16="http://schemas.microsoft.com/office/drawing/2014/main" id="{96978EC8-ED37-4B98-96CB-DFB5C27705B7}"/>
              </a:ext>
            </a:extLst>
          </p:cNvPr>
          <p:cNvSpPr txBox="1"/>
          <p:nvPr/>
        </p:nvSpPr>
        <p:spPr>
          <a:xfrm>
            <a:off x="2970933" y="4238576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</p:spTree>
    <p:extLst>
      <p:ext uri="{BB962C8B-B14F-4D97-AF65-F5344CB8AC3E}">
        <p14:creationId xmlns:p14="http://schemas.microsoft.com/office/powerpoint/2010/main" val="114084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1EAF03B-023F-4234-81CC-A35F0796F05F}"/>
              </a:ext>
            </a:extLst>
          </p:cNvPr>
          <p:cNvGrpSpPr/>
          <p:nvPr/>
        </p:nvGrpSpPr>
        <p:grpSpPr>
          <a:xfrm>
            <a:off x="1428140" y="1076066"/>
            <a:ext cx="9335721" cy="5327332"/>
            <a:chOff x="985974" y="525466"/>
            <a:chExt cx="9927559" cy="5694935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6"/>
              <a:ext cx="8530707" cy="1208164"/>
              <a:chOff x="-1227455" y="745796"/>
              <a:chExt cx="11002419" cy="1572334"/>
            </a:xfrm>
          </p:grpSpPr>
          <p:sp>
            <p:nvSpPr>
              <p:cNvPr id="53" name="CaixaDeTexto 3">
                <a:extLst>
                  <a:ext uri="{FF2B5EF4-FFF2-40B4-BE49-F238E27FC236}">
                    <a16:creationId xmlns:a16="http://schemas.microsoft.com/office/drawing/2014/main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</a:p>
              <a:p>
                <a:r>
                  <a:rPr lang="pt-BR" sz="2200" b="1" dirty="0">
                    <a:solidFill>
                      <a:srgbClr val="DE0005"/>
                    </a:solidFill>
                  </a:rPr>
                  <a:t>                                                                                    documentação.</a:t>
                </a:r>
              </a:p>
            </p:txBody>
          </p:sp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1227455" y="970409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55" name="CaixaDeTexto 5">
                <a:extLst>
                  <a:ext uri="{FF2B5EF4-FFF2-40B4-BE49-F238E27FC236}">
                    <a16:creationId xmlns:a16="http://schemas.microsoft.com/office/drawing/2014/main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50" name="CaixaDeTexto 6">
                <a:extLst>
                  <a:ext uri="{FF2B5EF4-FFF2-40B4-BE49-F238E27FC236}">
                    <a16:creationId xmlns:a16="http://schemas.microsoft.com/office/drawing/2014/main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51" name="Imagem 50" descr="Uma imagem contendo pessoa, parede, mulher, sorrindo&#10;&#10;Descrição gerada automaticamente">
                <a:extLst>
                  <a:ext uri="{FF2B5EF4-FFF2-40B4-BE49-F238E27FC236}">
                    <a16:creationId xmlns:a16="http://schemas.microsoft.com/office/drawing/2014/main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52" name="CaixaDeTexto 8">
                <a:extLst>
                  <a:ext uri="{FF2B5EF4-FFF2-40B4-BE49-F238E27FC236}">
                    <a16:creationId xmlns:a16="http://schemas.microsoft.com/office/drawing/2014/main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47" name="CaixaDeTexto 10">
                <a:extLst>
                  <a:ext uri="{FF2B5EF4-FFF2-40B4-BE49-F238E27FC236}">
                    <a16:creationId xmlns:a16="http://schemas.microsoft.com/office/drawing/2014/main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49" name="CaixaDeTexto 13">
                <a:extLst>
                  <a:ext uri="{FF2B5EF4-FFF2-40B4-BE49-F238E27FC236}">
                    <a16:creationId xmlns:a16="http://schemas.microsoft.com/office/drawing/2014/main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44" name="CaixaDeTexto 14">
                <a:extLst>
                  <a:ext uri="{FF2B5EF4-FFF2-40B4-BE49-F238E27FC236}">
                    <a16:creationId xmlns:a16="http://schemas.microsoft.com/office/drawing/2014/main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45" name="CaixaDeTexto 15">
                <a:extLst>
                  <a:ext uri="{FF2B5EF4-FFF2-40B4-BE49-F238E27FC236}">
                    <a16:creationId xmlns:a16="http://schemas.microsoft.com/office/drawing/2014/main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41" name="CaixaDeTexto 23">
                <a:extLst>
                  <a:ext uri="{FF2B5EF4-FFF2-40B4-BE49-F238E27FC236}">
                    <a16:creationId xmlns:a16="http://schemas.microsoft.com/office/drawing/2014/main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42" name="CaixaDeTexto 24">
                <a:extLst>
                  <a:ext uri="{FF2B5EF4-FFF2-40B4-BE49-F238E27FC236}">
                    <a16:creationId xmlns:a16="http://schemas.microsoft.com/office/drawing/2014/main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38" name="CaixaDeTexto 26">
                <a:extLst>
                  <a:ext uri="{FF2B5EF4-FFF2-40B4-BE49-F238E27FC236}">
                    <a16:creationId xmlns:a16="http://schemas.microsoft.com/office/drawing/2014/main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39" name="CaixaDeTexto 27">
                <a:extLst>
                  <a:ext uri="{FF2B5EF4-FFF2-40B4-BE49-F238E27FC236}">
                    <a16:creationId xmlns:a16="http://schemas.microsoft.com/office/drawing/2014/main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40" name="Imagem 39" descr="Uma imagem contendo pessoa, homem, parede, interior&#10;&#10;Descrição gerada automaticamente">
                <a:extLst>
                  <a:ext uri="{FF2B5EF4-FFF2-40B4-BE49-F238E27FC236}">
                    <a16:creationId xmlns:a16="http://schemas.microsoft.com/office/drawing/2014/main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id="{F2CC0B87-4234-436E-B040-064A5B712E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57" name="CaixaDeTexto 32">
            <a:extLst>
              <a:ext uri="{FF2B5EF4-FFF2-40B4-BE49-F238E27FC236}">
                <a16:creationId xmlns:a16="http://schemas.microsoft.com/office/drawing/2014/main" id="{0CA0EC71-DE16-4C36-8A84-3A7D475046B2}"/>
              </a:ext>
            </a:extLst>
          </p:cNvPr>
          <p:cNvSpPr txBox="1"/>
          <p:nvPr/>
        </p:nvSpPr>
        <p:spPr>
          <a:xfrm>
            <a:off x="3042906" y="3331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273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5">
            <a:extLst>
              <a:ext uri="{FF2B5EF4-FFF2-40B4-BE49-F238E27FC236}">
                <a16:creationId xmlns:a16="http://schemas.microsoft.com/office/drawing/2014/main" id="{453C4FD1-E54B-4AAB-AF3B-8F5C9BA1890A}"/>
              </a:ext>
            </a:extLst>
          </p:cNvPr>
          <p:cNvSpPr txBox="1"/>
          <p:nvPr/>
        </p:nvSpPr>
        <p:spPr>
          <a:xfrm>
            <a:off x="1099367" y="4801225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06" y="1101299"/>
            <a:ext cx="1662827" cy="5110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85" b="10314"/>
          <a:stretch/>
        </p:blipFill>
        <p:spPr>
          <a:xfrm>
            <a:off x="5530495" y="1048394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7C75B1A9-B5AA-4917-B4B0-72584C296B05}"/>
              </a:ext>
            </a:extLst>
          </p:cNvPr>
          <p:cNvGrpSpPr/>
          <p:nvPr/>
        </p:nvGrpSpPr>
        <p:grpSpPr>
          <a:xfrm>
            <a:off x="1099367" y="1356829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7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  <a:endParaRPr lang="pt-BR" sz="8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pt-BR" sz="6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3" y="3777415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415A8A9-4B1C-4705-9010-70B8498F5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id="{FB5C306F-BE3C-406C-B540-452C18CC8BB9}"/>
              </a:ext>
            </a:extLst>
          </p:cNvPr>
          <p:cNvSpPr txBox="1"/>
          <p:nvPr/>
        </p:nvSpPr>
        <p:spPr>
          <a:xfrm>
            <a:off x="3555888" y="3075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6273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102AE2-F209-4E07-9498-ACD37BD3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1">
            <a:extLst>
              <a:ext uri="{FF2B5EF4-FFF2-40B4-BE49-F238E27FC236}">
                <a16:creationId xmlns:a16="http://schemas.microsoft.com/office/drawing/2014/main" id="{FDEE2950-C555-4EF0-BDBF-198136715F9C}"/>
              </a:ext>
            </a:extLst>
          </p:cNvPr>
          <p:cNvSpPr txBox="1"/>
          <p:nvPr/>
        </p:nvSpPr>
        <p:spPr>
          <a:xfrm>
            <a:off x="3522000" y="3973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REQUISITOS</a:t>
            </a:r>
            <a:endParaRPr lang="pt-BR" sz="2400" b="1" dirty="0"/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id="{C509D63B-3637-4F80-ADDF-771BBD6FC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55" y="1313602"/>
            <a:ext cx="5562600" cy="2119758"/>
          </a:xfrm>
          <a:prstGeom prst="rect">
            <a:avLst/>
          </a:prstGeom>
        </p:spPr>
      </p:pic>
      <p:pic>
        <p:nvPicPr>
          <p:cNvPr id="15" name="table">
            <a:extLst>
              <a:ext uri="{FF2B5EF4-FFF2-40B4-BE49-F238E27FC236}">
                <a16:creationId xmlns:a16="http://schemas.microsoft.com/office/drawing/2014/main" id="{DEBEF7CB-7C3B-41CB-BCE8-157CD26BB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85" y="3728825"/>
            <a:ext cx="4478496" cy="2406650"/>
          </a:xfrm>
          <a:prstGeom prst="rect">
            <a:avLst/>
          </a:prstGeom>
        </p:spPr>
      </p:pic>
      <p:pic>
        <p:nvPicPr>
          <p:cNvPr id="16" name="table">
            <a:extLst>
              <a:ext uri="{FF2B5EF4-FFF2-40B4-BE49-F238E27FC236}">
                <a16:creationId xmlns:a16="http://schemas.microsoft.com/office/drawing/2014/main" id="{83C989DD-88B7-4BD0-93EB-A86821311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45" y="1043455"/>
            <a:ext cx="4718762" cy="54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1C779DA-9191-4F8F-AF72-9ADE2ACD1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33724"/>
              </p:ext>
            </p:extLst>
          </p:nvPr>
        </p:nvGraphicFramePr>
        <p:xfrm>
          <a:off x="1074199" y="754602"/>
          <a:ext cx="9722308" cy="57558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8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Atividade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Prioridade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Tarefa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Status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Medir temperatura e umidade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Configurar </a:t>
                      </a:r>
                      <a:r>
                        <a:rPr lang="pt-BR" sz="1500" b="1" dirty="0" err="1">
                          <a:solidFill>
                            <a:schemeClr val="tx1"/>
                          </a:solidFill>
                          <a:effectLst/>
                        </a:rPr>
                        <a:t>Arduino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Instalar DHT11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Capturar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Armazenar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Monitorar temperatura e umidade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Planejar as telas necessárias do projeto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Design e criação da página web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API para criação de gráficos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Segurança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Alta</a:t>
                      </a: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login e cadastros de monitores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edição de informações de cadastros e senhas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limitação às páginas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476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Armazenamento de dados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Médio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Desenvolver Arquitetura Conceitual, Lógica e Física do banco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Modelar o banco do projeto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conta Azure para armazenamento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banco de dados local MySQL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Interligação do banco de dados com a aplicação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DB351C26-3A91-44C1-93E9-995C4FE35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id="{0B2457C0-F56C-4963-A732-8F2383BDCF7B}"/>
              </a:ext>
            </a:extLst>
          </p:cNvPr>
          <p:cNvSpPr txBox="1"/>
          <p:nvPr/>
        </p:nvSpPr>
        <p:spPr>
          <a:xfrm>
            <a:off x="3555888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SPRINT BACKLOG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667636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578</Words>
  <Application>Microsoft Office PowerPoint</Application>
  <PresentationFormat>Widescreen</PresentationFormat>
  <Paragraphs>155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Bell MT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ANGELICA  DE CASSOLI MARIA</dc:creator>
  <cp:lastModifiedBy>ANGELICA  DE CASSOLI MARIA</cp:lastModifiedBy>
  <cp:revision>9</cp:revision>
  <dcterms:created xsi:type="dcterms:W3CDTF">2018-12-06T16:19:02Z</dcterms:created>
  <dcterms:modified xsi:type="dcterms:W3CDTF">2018-12-11T15:44:26Z</dcterms:modified>
</cp:coreProperties>
</file>